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7" r:id="rId5"/>
    <p:sldId id="258" r:id="rId6"/>
    <p:sldId id="259" r:id="rId7"/>
    <p:sldId id="260" r:id="rId8"/>
    <p:sldId id="262" r:id="rId9"/>
    <p:sldId id="263" r:id="rId10"/>
    <p:sldId id="261" r:id="rId11"/>
    <p:sldId id="264" r:id="rId12"/>
    <p:sldId id="265" r:id="rId13"/>
    <p:sldId id="266" r:id="rId14"/>
    <p:sldId id="267" r:id="rId15"/>
    <p:sldId id="268" r:id="rId16"/>
    <p:sldId id="297" r:id="rId17"/>
    <p:sldId id="269" r:id="rId18"/>
    <p:sldId id="270" r:id="rId19"/>
    <p:sldId id="294" r:id="rId20"/>
    <p:sldId id="296" r:id="rId21"/>
    <p:sldId id="298" r:id="rId22"/>
    <p:sldId id="299" r:id="rId23"/>
    <p:sldId id="300" r:id="rId24"/>
    <p:sldId id="301" r:id="rId25"/>
    <p:sldId id="271" r:id="rId26"/>
    <p:sldId id="272" r:id="rId27"/>
    <p:sldId id="273" r:id="rId28"/>
    <p:sldId id="274" r:id="rId29"/>
    <p:sldId id="275" r:id="rId30"/>
    <p:sldId id="276" r:id="rId31"/>
    <p:sldId id="277" r:id="rId32"/>
    <p:sldId id="278" r:id="rId33"/>
    <p:sldId id="279" r:id="rId34"/>
    <p:sldId id="302" r:id="rId35"/>
    <p:sldId id="303" r:id="rId36"/>
    <p:sldId id="280" r:id="rId37"/>
    <p:sldId id="281" r:id="rId38"/>
    <p:sldId id="282" r:id="rId39"/>
    <p:sldId id="283" r:id="rId40"/>
    <p:sldId id="284" r:id="rId41"/>
    <p:sldId id="286" r:id="rId42"/>
    <p:sldId id="287" r:id="rId43"/>
    <p:sldId id="288" r:id="rId44"/>
    <p:sldId id="289" r:id="rId45"/>
    <p:sldId id="290" r:id="rId46"/>
    <p:sldId id="291" r:id="rId47"/>
    <p:sldId id="292" r:id="rId48"/>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1">
          <p15:clr>
            <a:srgbClr val="A4A3A4"/>
          </p15:clr>
        </p15:guide>
        <p15:guide id="2" pos="11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49"/>
    <a:srgbClr val="002757"/>
    <a:srgbClr val="FF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9D6D23-AA5C-42E3-B6F8-013F272D4B02}" v="9" dt="2019-09-17T21:39:36.3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966" autoAdjust="0"/>
  </p:normalViewPr>
  <p:slideViewPr>
    <p:cSldViewPr snapToGrid="0">
      <p:cViewPr varScale="1">
        <p:scale>
          <a:sx n="77" d="100"/>
          <a:sy n="77" d="100"/>
        </p:scale>
        <p:origin x="240" y="96"/>
      </p:cViewPr>
      <p:guideLst>
        <p:guide orient="horz" pos="911"/>
        <p:guide pos="1132"/>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er Philippaerts" userId="35040aa7c69befd9" providerId="LiveId" clId="{D6B90238-EBD4-4BB8-8FD9-0D9E8C8573E7}"/>
  </pc:docChgLst>
  <pc:docChgLst>
    <pc:chgData name="Tiebe Van Nieuwenhove" userId="336bbf4f-8cbb-4e8f-b594-4ddaeccd1673" providerId="ADAL" clId="{BD9D6D23-AA5C-42E3-B6F8-013F272D4B02}"/>
    <pc:docChg chg="undo custSel addSld delSld modSld">
      <pc:chgData name="Tiebe Van Nieuwenhove" userId="336bbf4f-8cbb-4e8f-b594-4ddaeccd1673" providerId="ADAL" clId="{BD9D6D23-AA5C-42E3-B6F8-013F272D4B02}" dt="2019-09-17T21:44:20.681" v="383" actId="20577"/>
      <pc:docMkLst>
        <pc:docMk/>
      </pc:docMkLst>
      <pc:sldChg chg="modNotesTx">
        <pc:chgData name="Tiebe Van Nieuwenhove" userId="336bbf4f-8cbb-4e8f-b594-4ddaeccd1673" providerId="ADAL" clId="{BD9D6D23-AA5C-42E3-B6F8-013F272D4B02}" dt="2019-09-17T20:59:11.396" v="195" actId="20577"/>
        <pc:sldMkLst>
          <pc:docMk/>
          <pc:sldMk cId="2122052306" sldId="274"/>
        </pc:sldMkLst>
      </pc:sldChg>
      <pc:sldChg chg="modSp">
        <pc:chgData name="Tiebe Van Nieuwenhove" userId="336bbf4f-8cbb-4e8f-b594-4ddaeccd1673" providerId="ADAL" clId="{BD9D6D23-AA5C-42E3-B6F8-013F272D4B02}" dt="2019-09-17T21:29:44.096" v="198" actId="1076"/>
        <pc:sldMkLst>
          <pc:docMk/>
          <pc:sldMk cId="2195704736" sldId="278"/>
        </pc:sldMkLst>
        <pc:picChg chg="mod">
          <ac:chgData name="Tiebe Van Nieuwenhove" userId="336bbf4f-8cbb-4e8f-b594-4ddaeccd1673" providerId="ADAL" clId="{BD9D6D23-AA5C-42E3-B6F8-013F272D4B02}" dt="2019-09-17T21:29:44.096" v="198" actId="1076"/>
          <ac:picMkLst>
            <pc:docMk/>
            <pc:sldMk cId="2195704736" sldId="278"/>
            <ac:picMk id="8" creationId="{C0A53FBF-B625-4801-80C6-85B451BC58AE}"/>
          </ac:picMkLst>
        </pc:picChg>
      </pc:sldChg>
      <pc:sldChg chg="modSp modNotesTx">
        <pc:chgData name="Tiebe Van Nieuwenhove" userId="336bbf4f-8cbb-4e8f-b594-4ddaeccd1673" providerId="ADAL" clId="{BD9D6D23-AA5C-42E3-B6F8-013F272D4B02}" dt="2019-09-17T21:33:42.046" v="231" actId="20577"/>
        <pc:sldMkLst>
          <pc:docMk/>
          <pc:sldMk cId="2256176109" sldId="279"/>
        </pc:sldMkLst>
        <pc:picChg chg="mod">
          <ac:chgData name="Tiebe Van Nieuwenhove" userId="336bbf4f-8cbb-4e8f-b594-4ddaeccd1673" providerId="ADAL" clId="{BD9D6D23-AA5C-42E3-B6F8-013F272D4B02}" dt="2019-09-17T21:29:06.434" v="196" actId="1076"/>
          <ac:picMkLst>
            <pc:docMk/>
            <pc:sldMk cId="2256176109" sldId="279"/>
            <ac:picMk id="6" creationId="{00000000-0000-0000-0000-000000000000}"/>
          </ac:picMkLst>
        </pc:picChg>
      </pc:sldChg>
      <pc:sldChg chg="modNotesTx">
        <pc:chgData name="Tiebe Van Nieuwenhove" userId="336bbf4f-8cbb-4e8f-b594-4ddaeccd1673" providerId="ADAL" clId="{BD9D6D23-AA5C-42E3-B6F8-013F272D4B02}" dt="2019-09-17T21:39:26.628" v="361" actId="20577"/>
        <pc:sldMkLst>
          <pc:docMk/>
          <pc:sldMk cId="75948485" sldId="280"/>
        </pc:sldMkLst>
      </pc:sldChg>
      <pc:sldChg chg="modNotesTx">
        <pc:chgData name="Tiebe Van Nieuwenhove" userId="336bbf4f-8cbb-4e8f-b594-4ddaeccd1673" providerId="ADAL" clId="{BD9D6D23-AA5C-42E3-B6F8-013F272D4B02}" dt="2019-09-17T21:44:20.681" v="383" actId="20577"/>
        <pc:sldMkLst>
          <pc:docMk/>
          <pc:sldMk cId="2315383653" sldId="282"/>
        </pc:sldMkLst>
      </pc:sldChg>
      <pc:sldChg chg="del">
        <pc:chgData name="Tiebe Van Nieuwenhove" userId="336bbf4f-8cbb-4e8f-b594-4ddaeccd1673" providerId="ADAL" clId="{BD9D6D23-AA5C-42E3-B6F8-013F272D4B02}" dt="2019-09-17T20:48:59.457" v="0" actId="2696"/>
        <pc:sldMkLst>
          <pc:docMk/>
          <pc:sldMk cId="2685754254" sldId="293"/>
        </pc:sldMkLst>
      </pc:sldChg>
      <pc:sldChg chg="addSp delSp modSp add modNotesTx">
        <pc:chgData name="Tiebe Van Nieuwenhove" userId="336bbf4f-8cbb-4e8f-b594-4ddaeccd1673" providerId="ADAL" clId="{BD9D6D23-AA5C-42E3-B6F8-013F272D4B02}" dt="2019-09-17T21:39:36.018" v="364" actId="20577"/>
        <pc:sldMkLst>
          <pc:docMk/>
          <pc:sldMk cId="3554858986" sldId="303"/>
        </pc:sldMkLst>
        <pc:spChg chg="del">
          <ac:chgData name="Tiebe Van Nieuwenhove" userId="336bbf4f-8cbb-4e8f-b594-4ddaeccd1673" providerId="ADAL" clId="{BD9D6D23-AA5C-42E3-B6F8-013F272D4B02}" dt="2019-09-17T21:36:55.058" v="235"/>
          <ac:spMkLst>
            <pc:docMk/>
            <pc:sldMk cId="3554858986" sldId="303"/>
            <ac:spMk id="3" creationId="{592A7090-F565-4428-8FEB-0F9D4C4EEC52}"/>
          </ac:spMkLst>
        </pc:spChg>
        <pc:picChg chg="add del">
          <ac:chgData name="Tiebe Van Nieuwenhove" userId="336bbf4f-8cbb-4e8f-b594-4ddaeccd1673" providerId="ADAL" clId="{BD9D6D23-AA5C-42E3-B6F8-013F272D4B02}" dt="2019-09-17T21:36:53.598" v="234" actId="478"/>
          <ac:picMkLst>
            <pc:docMk/>
            <pc:sldMk cId="3554858986" sldId="303"/>
            <ac:picMk id="1026" creationId="{A4B0EDCF-DAC6-4676-AAC2-2EE28BD4160D}"/>
          </ac:picMkLst>
        </pc:picChg>
        <pc:picChg chg="add mod">
          <ac:chgData name="Tiebe Van Nieuwenhove" userId="336bbf4f-8cbb-4e8f-b594-4ddaeccd1673" providerId="ADAL" clId="{BD9D6D23-AA5C-42E3-B6F8-013F272D4B02}" dt="2019-09-17T21:36:57.777" v="237" actId="1076"/>
          <ac:picMkLst>
            <pc:docMk/>
            <pc:sldMk cId="3554858986" sldId="303"/>
            <ac:picMk id="1028" creationId="{BF788B48-10AA-408F-B42B-8FB9B6D3885E}"/>
          </ac:picMkLst>
        </pc:picChg>
      </pc:sldChg>
      <pc:sldMasterChg chg="delSldLayout">
        <pc:chgData name="Tiebe Van Nieuwenhove" userId="336bbf4f-8cbb-4e8f-b594-4ddaeccd1673" providerId="ADAL" clId="{BD9D6D23-AA5C-42E3-B6F8-013F272D4B02}" dt="2019-09-17T20:48:59.460" v="1" actId="2696"/>
        <pc:sldMasterMkLst>
          <pc:docMk/>
          <pc:sldMasterMk cId="2189289548" sldId="2147483648"/>
        </pc:sldMasterMkLst>
        <pc:sldLayoutChg chg="del">
          <pc:chgData name="Tiebe Van Nieuwenhove" userId="336bbf4f-8cbb-4e8f-b594-4ddaeccd1673" providerId="ADAL" clId="{BD9D6D23-AA5C-42E3-B6F8-013F272D4B02}" dt="2019-09-17T20:48:59.460" v="1" actId="2696"/>
          <pc:sldLayoutMkLst>
            <pc:docMk/>
            <pc:sldMasterMk cId="2189289548" sldId="2147483648"/>
            <pc:sldLayoutMk cId="1421354581" sldId="2147483679"/>
          </pc:sldLayoutMkLst>
        </pc:sldLayoutChg>
      </pc:sldMasterChg>
    </pc:docChg>
  </pc:docChgLst>
  <pc:docChgLst>
    <pc:chgData name="Pieter Philippaerts" userId="35040aa7c69befd9" providerId="LiveId" clId="{BD4E9AC3-1E1F-4F42-8441-90EC0B30848F}"/>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6E808EA-3169-4856-A915-046643512B93}" type="datetimeFigureOut">
              <a:rPr lang="nl-BE" smtClean="0"/>
              <a:t>17/09/2019</a:t>
            </a:fld>
            <a:endParaRPr lang="nl-BE"/>
          </a:p>
        </p:txBody>
      </p:sp>
      <p:sp>
        <p:nvSpPr>
          <p:cNvPr id="4" name="Tijdelijke aanduiding voor voettekst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DCDC771-F508-4642-8F0F-368FDA2A49F1}" type="slidenum">
              <a:rPr lang="nl-BE" smtClean="0"/>
              <a:t>‹#›</a:t>
            </a:fld>
            <a:endParaRPr lang="nl-BE"/>
          </a:p>
        </p:txBody>
      </p:sp>
    </p:spTree>
    <p:extLst>
      <p:ext uri="{BB962C8B-B14F-4D97-AF65-F5344CB8AC3E}">
        <p14:creationId xmlns:p14="http://schemas.microsoft.com/office/powerpoint/2010/main" val="2376525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27A5DA4-0517-469B-A20E-54B75BF32207}" type="datetimeFigureOut">
              <a:rPr lang="nl-BE" smtClean="0"/>
              <a:t>17/09/2019</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27E7ADA-B818-4A8D-827F-3A2F12FF408B}" type="slidenum">
              <a:rPr lang="nl-BE" smtClean="0"/>
              <a:t>‹#›</a:t>
            </a:fld>
            <a:endParaRPr lang="nl-BE"/>
          </a:p>
        </p:txBody>
      </p:sp>
    </p:spTree>
    <p:extLst>
      <p:ext uri="{BB962C8B-B14F-4D97-AF65-F5344CB8AC3E}">
        <p14:creationId xmlns:p14="http://schemas.microsoft.com/office/powerpoint/2010/main" val="250594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ENIAC#cite_note-25"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5"/>
          </p:nvPr>
        </p:nvSpPr>
        <p:spPr/>
        <p:txBody>
          <a:bodyPr/>
          <a:lstStyle/>
          <a:p>
            <a:fld id="{527E7ADA-B818-4A8D-827F-3A2F12FF408B}" type="slidenum">
              <a:rPr lang="nl-BE" smtClean="0"/>
              <a:t>1</a:t>
            </a:fld>
            <a:endParaRPr lang="nl-BE"/>
          </a:p>
        </p:txBody>
      </p:sp>
    </p:spTree>
    <p:extLst>
      <p:ext uri="{BB962C8B-B14F-4D97-AF65-F5344CB8AC3E}">
        <p14:creationId xmlns:p14="http://schemas.microsoft.com/office/powerpoint/2010/main" val="599410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a:t>
            </a:r>
            <a:r>
              <a:rPr lang="en-US" dirty="0"/>
              <a:t> </a:t>
            </a:r>
            <a:r>
              <a:rPr lang="en-US" dirty="0" err="1"/>
              <a:t>ponskaarten</a:t>
            </a:r>
            <a:r>
              <a:rPr lang="en-US" dirty="0"/>
              <a:t> </a:t>
            </a:r>
            <a:r>
              <a:rPr lang="en-US" dirty="0" err="1"/>
              <a:t>afgeven</a:t>
            </a:r>
            <a:r>
              <a:rPr lang="en-US" dirty="0"/>
              <a:t> </a:t>
            </a:r>
            <a:r>
              <a:rPr lang="en-US" dirty="0" err="1"/>
              <a:t>aan</a:t>
            </a:r>
            <a:r>
              <a:rPr lang="en-US" dirty="0"/>
              <a:t> de operator. Zij </a:t>
            </a:r>
            <a:r>
              <a:rPr lang="en-US" dirty="0" err="1"/>
              <a:t>steekt</a:t>
            </a:r>
            <a:r>
              <a:rPr lang="en-US" dirty="0"/>
              <a:t> die </a:t>
            </a:r>
            <a:r>
              <a:rPr lang="en-US" dirty="0" err="1"/>
              <a:t>dan</a:t>
            </a:r>
            <a:r>
              <a:rPr lang="en-US" dirty="0"/>
              <a:t> in de </a:t>
            </a:r>
            <a:r>
              <a:rPr lang="en-US" dirty="0" err="1"/>
              <a:t>ponskaartlezer</a:t>
            </a:r>
            <a:r>
              <a:rPr lang="en-US" dirty="0"/>
              <a:t> </a:t>
            </a:r>
            <a:r>
              <a:rPr lang="en-US" dirty="0" err="1"/>
              <a:t>en</a:t>
            </a:r>
            <a:r>
              <a:rPr lang="en-US" dirty="0"/>
              <a:t> </a:t>
            </a:r>
            <a:r>
              <a:rPr lang="en-US" dirty="0" err="1"/>
              <a:t>laat</a:t>
            </a:r>
            <a:r>
              <a:rPr lang="en-US" dirty="0"/>
              <a:t> de computer </a:t>
            </a:r>
            <a:r>
              <a:rPr lang="en-US" dirty="0" err="1"/>
              <a:t>je</a:t>
            </a:r>
            <a:r>
              <a:rPr lang="en-US" dirty="0"/>
              <a:t> </a:t>
            </a:r>
            <a:r>
              <a:rPr lang="en-US" dirty="0" err="1"/>
              <a:t>programma</a:t>
            </a:r>
            <a:r>
              <a:rPr lang="en-US" dirty="0"/>
              <a:t> </a:t>
            </a:r>
            <a:r>
              <a:rPr lang="en-US" dirty="0" err="1"/>
              <a:t>verwerken</a:t>
            </a:r>
            <a:r>
              <a:rPr lang="en-US" dirty="0"/>
              <a:t>. De computer </a:t>
            </a:r>
            <a:r>
              <a:rPr lang="en-US" dirty="0" err="1"/>
              <a:t>genereert</a:t>
            </a:r>
            <a:r>
              <a:rPr lang="en-US" dirty="0"/>
              <a:t> de </a:t>
            </a:r>
            <a:r>
              <a:rPr lang="en-US" dirty="0" err="1"/>
              <a:t>uitvoer</a:t>
            </a:r>
            <a:r>
              <a:rPr lang="en-US" dirty="0"/>
              <a:t>.</a:t>
            </a:r>
          </a:p>
        </p:txBody>
      </p:sp>
      <p:sp>
        <p:nvSpPr>
          <p:cNvPr id="4" name="Slide Number Placeholder 3"/>
          <p:cNvSpPr>
            <a:spLocks noGrp="1"/>
          </p:cNvSpPr>
          <p:nvPr>
            <p:ph type="sldNum" sz="quarter" idx="10"/>
          </p:nvPr>
        </p:nvSpPr>
        <p:spPr/>
        <p:txBody>
          <a:bodyPr/>
          <a:lstStyle/>
          <a:p>
            <a:fld id="{527E7ADA-B818-4A8D-827F-3A2F12FF408B}" type="slidenum">
              <a:rPr lang="nl-BE" smtClean="0"/>
              <a:t>19</a:t>
            </a:fld>
            <a:endParaRPr lang="nl-BE"/>
          </a:p>
        </p:txBody>
      </p:sp>
    </p:spTree>
    <p:extLst>
      <p:ext uri="{BB962C8B-B14F-4D97-AF65-F5344CB8AC3E}">
        <p14:creationId xmlns:p14="http://schemas.microsoft.com/office/powerpoint/2010/main" val="1694535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uurtje</a:t>
            </a:r>
            <a:r>
              <a:rPr lang="en-US" dirty="0"/>
              <a:t> (of </a:t>
            </a:r>
            <a:r>
              <a:rPr lang="en-US" dirty="0" err="1"/>
              <a:t>nachtje</a:t>
            </a:r>
            <a:r>
              <a:rPr lang="en-US" dirty="0"/>
              <a:t>) </a:t>
            </a:r>
            <a:r>
              <a:rPr lang="en-US" dirty="0" err="1"/>
              <a:t>wachten</a:t>
            </a:r>
            <a:r>
              <a:rPr lang="en-US" dirty="0"/>
              <a:t>…</a:t>
            </a:r>
          </a:p>
        </p:txBody>
      </p:sp>
      <p:sp>
        <p:nvSpPr>
          <p:cNvPr id="4" name="Slide Number Placeholder 3"/>
          <p:cNvSpPr>
            <a:spLocks noGrp="1"/>
          </p:cNvSpPr>
          <p:nvPr>
            <p:ph type="sldNum" sz="quarter" idx="10"/>
          </p:nvPr>
        </p:nvSpPr>
        <p:spPr/>
        <p:txBody>
          <a:bodyPr/>
          <a:lstStyle/>
          <a:p>
            <a:fld id="{527E7ADA-B818-4A8D-827F-3A2F12FF408B}" type="slidenum">
              <a:rPr lang="nl-BE" smtClean="0"/>
              <a:t>20</a:t>
            </a:fld>
            <a:endParaRPr lang="nl-BE"/>
          </a:p>
        </p:txBody>
      </p:sp>
    </p:spTree>
    <p:extLst>
      <p:ext uri="{BB962C8B-B14F-4D97-AF65-F5344CB8AC3E}">
        <p14:creationId xmlns:p14="http://schemas.microsoft.com/office/powerpoint/2010/main" val="3562233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Ofwel</a:t>
            </a:r>
            <a:r>
              <a:rPr lang="en-US" dirty="0"/>
              <a:t> </a:t>
            </a:r>
            <a:r>
              <a:rPr lang="en-US" dirty="0" err="1"/>
              <a:t>kreeg</a:t>
            </a:r>
            <a:r>
              <a:rPr lang="en-US" dirty="0"/>
              <a:t> </a:t>
            </a:r>
            <a:r>
              <a:rPr lang="en-US" dirty="0" err="1"/>
              <a:t>je</a:t>
            </a:r>
            <a:r>
              <a:rPr lang="en-US" dirty="0"/>
              <a:t> </a:t>
            </a:r>
            <a:r>
              <a:rPr lang="en-US" dirty="0" err="1"/>
              <a:t>je</a:t>
            </a:r>
            <a:r>
              <a:rPr lang="en-US" dirty="0"/>
              <a:t> </a:t>
            </a:r>
            <a:r>
              <a:rPr lang="en-US" dirty="0" err="1"/>
              <a:t>uitvoer</a:t>
            </a:r>
            <a:r>
              <a:rPr lang="en-US" dirty="0"/>
              <a:t>, </a:t>
            </a:r>
            <a:r>
              <a:rPr lang="en-US" dirty="0" err="1"/>
              <a:t>ofwel</a:t>
            </a:r>
            <a:r>
              <a:rPr lang="en-US" dirty="0"/>
              <a:t> </a:t>
            </a:r>
            <a:r>
              <a:rPr lang="en-US" dirty="0" err="1"/>
              <a:t>kreeg</a:t>
            </a:r>
            <a:r>
              <a:rPr lang="en-US" dirty="0"/>
              <a:t> </a:t>
            </a:r>
            <a:r>
              <a:rPr lang="en-US" dirty="0" err="1"/>
              <a:t>je</a:t>
            </a:r>
            <a:r>
              <a:rPr lang="en-US" dirty="0"/>
              <a:t> de “core dump” van </a:t>
            </a:r>
            <a:r>
              <a:rPr lang="en-US" dirty="0" err="1"/>
              <a:t>toen</a:t>
            </a:r>
            <a:r>
              <a:rPr lang="en-US" dirty="0"/>
              <a:t> het </a:t>
            </a:r>
            <a:r>
              <a:rPr lang="en-US" dirty="0" err="1"/>
              <a:t>programma</a:t>
            </a:r>
            <a:r>
              <a:rPr lang="en-US" dirty="0"/>
              <a:t> </a:t>
            </a:r>
            <a:r>
              <a:rPr lang="en-US" dirty="0" err="1"/>
              <a:t>vastliep</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21</a:t>
            </a:fld>
            <a:endParaRPr lang="nl-BE"/>
          </a:p>
        </p:txBody>
      </p:sp>
    </p:spTree>
    <p:extLst>
      <p:ext uri="{BB962C8B-B14F-4D97-AF65-F5344CB8AC3E}">
        <p14:creationId xmlns:p14="http://schemas.microsoft.com/office/powerpoint/2010/main" val="286232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23</a:t>
            </a:fld>
            <a:endParaRPr lang="nl-BE"/>
          </a:p>
        </p:txBody>
      </p:sp>
    </p:spTree>
    <p:extLst>
      <p:ext uri="{BB962C8B-B14F-4D97-AF65-F5344CB8AC3E}">
        <p14:creationId xmlns:p14="http://schemas.microsoft.com/office/powerpoint/2010/main" val="47159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Resident monitors: Programma’s die altijd in het geheugen aanwezig zijn. Ze staan in voor de opstart van een programma, de opkuis van het geheugen,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Uit bibliotheken evolueren ook eerste </a:t>
            </a:r>
            <a:r>
              <a:rPr lang="nl-BE" dirty="0">
                <a:solidFill>
                  <a:srgbClr val="E00049"/>
                </a:solidFill>
              </a:rPr>
              <a:t>device drivers</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25</a:t>
            </a:fld>
            <a:endParaRPr lang="nl-BE"/>
          </a:p>
        </p:txBody>
      </p:sp>
    </p:spTree>
    <p:extLst>
      <p:ext uri="{BB962C8B-B14F-4D97-AF65-F5344CB8AC3E}">
        <p14:creationId xmlns:p14="http://schemas.microsoft.com/office/powerpoint/2010/main" val="3400329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solidFill>
                  <a:srgbClr val="E00049"/>
                </a:solidFill>
              </a:rPr>
              <a:t>SPOOL</a:t>
            </a:r>
            <a:r>
              <a:rPr lang="nl-BE" dirty="0"/>
              <a:t>: Simultaneous Peripheral Operation OnLine</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27</a:t>
            </a:fld>
            <a:endParaRPr lang="nl-BE"/>
          </a:p>
        </p:txBody>
      </p:sp>
    </p:spTree>
    <p:extLst>
      <p:ext uri="{BB962C8B-B14F-4D97-AF65-F5344CB8AC3E}">
        <p14:creationId xmlns:p14="http://schemas.microsoft.com/office/powerpoint/2010/main" val="2745025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gecorrigeerd</a:t>
            </a:r>
            <a:r>
              <a:rPr lang="en-US" dirty="0"/>
              <a:t> </a:t>
            </a:r>
            <a:r>
              <a:rPr lang="en-US" dirty="0" err="1"/>
              <a:t>voor</a:t>
            </a:r>
            <a:r>
              <a:rPr lang="en-US" dirty="0"/>
              <a:t> </a:t>
            </a:r>
            <a:r>
              <a:rPr lang="en-US" dirty="0" err="1"/>
              <a:t>inflatie</a:t>
            </a:r>
            <a:r>
              <a:rPr lang="en-US" dirty="0"/>
              <a:t> is </a:t>
            </a:r>
            <a:r>
              <a:rPr lang="en-US" sz="1200" b="0" i="0" u="none" strike="noStrike" kern="1200" dirty="0">
                <a:solidFill>
                  <a:schemeClr val="tx1"/>
                </a:solidFill>
                <a:effectLst/>
                <a:latin typeface="+mn-lt"/>
                <a:ea typeface="+mn-ea"/>
                <a:cs typeface="+mn-cs"/>
              </a:rPr>
              <a:t>$43,600 in 1965 → $351,108.85 in 2018</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3 kilobit</a:t>
            </a:r>
            <a:endParaRPr lang="en-US" b="0" dirty="0"/>
          </a:p>
        </p:txBody>
      </p:sp>
      <p:sp>
        <p:nvSpPr>
          <p:cNvPr id="4" name="Slide Number Placeholder 3"/>
          <p:cNvSpPr>
            <a:spLocks noGrp="1"/>
          </p:cNvSpPr>
          <p:nvPr>
            <p:ph type="sldNum" sz="quarter" idx="10"/>
          </p:nvPr>
        </p:nvSpPr>
        <p:spPr/>
        <p:txBody>
          <a:bodyPr/>
          <a:lstStyle/>
          <a:p>
            <a:fld id="{527E7ADA-B818-4A8D-827F-3A2F12FF408B}" type="slidenum">
              <a:rPr lang="nl-BE" smtClean="0"/>
              <a:t>30</a:t>
            </a:fld>
            <a:endParaRPr lang="nl-BE"/>
          </a:p>
        </p:txBody>
      </p:sp>
    </p:spTree>
    <p:extLst>
      <p:ext uri="{BB962C8B-B14F-4D97-AF65-F5344CB8AC3E}">
        <p14:creationId xmlns:p14="http://schemas.microsoft.com/office/powerpoint/2010/main" val="3302045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Ken Thompson en Dennis Ritchie</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Unix -&gt; Pun op Multics, ouder Time-sharing OS waar Ritchie en Thompson werkten</a:t>
            </a:r>
          </a:p>
          <a:p>
            <a:endParaRPr lang="nl-BE" dirty="0"/>
          </a:p>
        </p:txBody>
      </p:sp>
      <p:sp>
        <p:nvSpPr>
          <p:cNvPr id="4" name="Slide Number Placeholder 3"/>
          <p:cNvSpPr>
            <a:spLocks noGrp="1"/>
          </p:cNvSpPr>
          <p:nvPr>
            <p:ph type="sldNum" sz="quarter" idx="5"/>
          </p:nvPr>
        </p:nvSpPr>
        <p:spPr/>
        <p:txBody>
          <a:bodyPr/>
          <a:lstStyle/>
          <a:p>
            <a:fld id="{527E7ADA-B818-4A8D-827F-3A2F12FF408B}" type="slidenum">
              <a:rPr lang="nl-BE" smtClean="0"/>
              <a:t>32</a:t>
            </a:fld>
            <a:endParaRPr lang="nl-BE"/>
          </a:p>
        </p:txBody>
      </p:sp>
    </p:spTree>
    <p:extLst>
      <p:ext uri="{BB962C8B-B14F-4D97-AF65-F5344CB8AC3E}">
        <p14:creationId xmlns:p14="http://schemas.microsoft.com/office/powerpoint/2010/main" val="307954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Unix -&gt; Pun op Multics, ouder Time-sharing OS waar Ritchie en Thompson werkten</a:t>
            </a:r>
          </a:p>
        </p:txBody>
      </p:sp>
      <p:sp>
        <p:nvSpPr>
          <p:cNvPr id="4" name="Slide Number Placeholder 3"/>
          <p:cNvSpPr>
            <a:spLocks noGrp="1"/>
          </p:cNvSpPr>
          <p:nvPr>
            <p:ph type="sldNum" sz="quarter" idx="5"/>
          </p:nvPr>
        </p:nvSpPr>
        <p:spPr/>
        <p:txBody>
          <a:bodyPr/>
          <a:lstStyle/>
          <a:p>
            <a:fld id="{527E7ADA-B818-4A8D-827F-3A2F12FF408B}" type="slidenum">
              <a:rPr lang="nl-BE" smtClean="0"/>
              <a:t>33</a:t>
            </a:fld>
            <a:endParaRPr lang="nl-BE"/>
          </a:p>
        </p:txBody>
      </p:sp>
    </p:spTree>
    <p:extLst>
      <p:ext uri="{BB962C8B-B14F-4D97-AF65-F5344CB8AC3E}">
        <p14:creationId xmlns:p14="http://schemas.microsoft.com/office/powerpoint/2010/main" val="71014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6086,70 na inflatie</a:t>
            </a:r>
          </a:p>
        </p:txBody>
      </p:sp>
      <p:sp>
        <p:nvSpPr>
          <p:cNvPr id="4" name="Slide Number Placeholder 3"/>
          <p:cNvSpPr>
            <a:spLocks noGrp="1"/>
          </p:cNvSpPr>
          <p:nvPr>
            <p:ph type="sldNum" sz="quarter" idx="5"/>
          </p:nvPr>
        </p:nvSpPr>
        <p:spPr/>
        <p:txBody>
          <a:bodyPr/>
          <a:lstStyle/>
          <a:p>
            <a:fld id="{527E7ADA-B818-4A8D-827F-3A2F12FF408B}" type="slidenum">
              <a:rPr lang="nl-BE" smtClean="0"/>
              <a:t>35</a:t>
            </a:fld>
            <a:endParaRPr lang="nl-BE"/>
          </a:p>
        </p:txBody>
      </p:sp>
    </p:spTree>
    <p:extLst>
      <p:ext uri="{BB962C8B-B14F-4D97-AF65-F5344CB8AC3E}">
        <p14:creationId xmlns:p14="http://schemas.microsoft.com/office/powerpoint/2010/main" val="4158208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Niet</a:t>
            </a:r>
            <a:r>
              <a:rPr lang="en-US" dirty="0"/>
              <a:t> om </a:t>
            </a:r>
            <a:r>
              <a:rPr lang="en-US" dirty="0" err="1"/>
              <a:t>te</a:t>
            </a:r>
            <a:r>
              <a:rPr lang="en-US" dirty="0"/>
              <a:t> </a:t>
            </a:r>
            <a:r>
              <a:rPr lang="en-US" dirty="0" err="1"/>
              <a:t>pesten</a:t>
            </a:r>
            <a:r>
              <a:rPr lang="en-US" dirty="0"/>
              <a:t>; </a:t>
            </a:r>
            <a:r>
              <a:rPr lang="en-US" dirty="0" err="1"/>
              <a:t>onderzoek</a:t>
            </a:r>
            <a:r>
              <a:rPr lang="en-US" dirty="0"/>
              <a:t> </a:t>
            </a:r>
            <a:r>
              <a:rPr lang="en-US" dirty="0" err="1"/>
              <a:t>toont</a:t>
            </a:r>
            <a:r>
              <a:rPr lang="en-US" dirty="0"/>
              <a:t> </a:t>
            </a:r>
            <a:r>
              <a:rPr lang="en-US" dirty="0" err="1"/>
              <a:t>aan</a:t>
            </a:r>
            <a:r>
              <a:rPr lang="en-US" dirty="0"/>
              <a:t> </a:t>
            </a:r>
            <a:r>
              <a:rPr lang="en-US" dirty="0" err="1"/>
              <a:t>dat</a:t>
            </a:r>
            <a:r>
              <a:rPr lang="en-US" dirty="0"/>
              <a:t> laptops in de les </a:t>
            </a:r>
            <a:r>
              <a:rPr lang="en-US" dirty="0" err="1"/>
              <a:t>storend</a:t>
            </a:r>
            <a:r>
              <a:rPr lang="en-US" dirty="0"/>
              <a:t> </a:t>
            </a:r>
            <a:r>
              <a:rPr lang="en-US" dirty="0" err="1"/>
              <a:t>zijn</a:t>
            </a:r>
            <a:r>
              <a:rPr lang="en-US" dirty="0"/>
              <a:t>:</a:t>
            </a:r>
          </a:p>
          <a:p>
            <a:r>
              <a:rPr lang="en-US" dirty="0"/>
              <a:t> </a:t>
            </a:r>
            <a:r>
              <a:rPr lang="nl-NL" sz="1200" b="0" i="0" u="none" strike="noStrike" kern="1200" dirty="0">
                <a:solidFill>
                  <a:schemeClr val="tx1"/>
                </a:solidFill>
                <a:effectLst/>
                <a:latin typeface="+mn-lt"/>
                <a:ea typeface="+mn-ea"/>
                <a:cs typeface="+mn-cs"/>
              </a:rPr>
              <a:t>Onderwijskundig gezien is het beter om de laptop (en gebruik van sociale media, gsm's) te verbieden tijdens de les (bij uitstek tijdens doceermomenten)… </a:t>
            </a:r>
          </a:p>
          <a:p>
            <a:r>
              <a:rPr lang="nl-NL" sz="1200" b="0" i="0" u="none" strike="noStrike" kern="1200" dirty="0">
                <a:solidFill>
                  <a:schemeClr val="tx1"/>
                </a:solidFill>
                <a:effectLst/>
                <a:latin typeface="+mn-lt"/>
                <a:ea typeface="+mn-ea"/>
                <a:cs typeface="+mn-cs"/>
              </a:rPr>
              <a:t>- Omdat het vlees zwak is </a:t>
            </a:r>
          </a:p>
          <a:p>
            <a:r>
              <a:rPr lang="nl-NL" sz="1200" b="0" i="0" u="none" strike="noStrike" kern="1200" dirty="0">
                <a:solidFill>
                  <a:schemeClr val="tx1"/>
                </a:solidFill>
                <a:effectLst/>
                <a:latin typeface="+mn-lt"/>
                <a:ea typeface="+mn-ea"/>
                <a:cs typeface="+mn-cs"/>
              </a:rPr>
              <a:t>- Omdat de mens niet in staat is te multitasken </a:t>
            </a:r>
          </a:p>
          <a:p>
            <a:r>
              <a:rPr lang="nl-NL" sz="1200" b="0" i="0" u="none" strike="noStrike" kern="1200" dirty="0">
                <a:solidFill>
                  <a:schemeClr val="tx1"/>
                </a:solidFill>
                <a:effectLst/>
                <a:latin typeface="+mn-lt"/>
                <a:ea typeface="+mn-ea"/>
                <a:cs typeface="+mn-cs"/>
              </a:rPr>
              <a:t>- Omdat studenten minder goede notities maken wanneer ze op een laptop werken dan wanneer ze dat op papier doen (heeft te maken met snelheid bij typen en verwerkingstijd bij schrijven + met de mogelijkheid om te 'tekenen' en verbanden te maken)  </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4</a:t>
            </a:fld>
            <a:endParaRPr lang="nl-BE"/>
          </a:p>
        </p:txBody>
      </p:sp>
    </p:spTree>
    <p:extLst>
      <p:ext uri="{BB962C8B-B14F-4D97-AF65-F5344CB8AC3E}">
        <p14:creationId xmlns:p14="http://schemas.microsoft.com/office/powerpoint/2010/main" val="287680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groen</a:t>
            </a:r>
            <a:r>
              <a:rPr lang="en-US" dirty="0"/>
              <a:t> = </a:t>
            </a:r>
            <a:r>
              <a:rPr lang="en-US" dirty="0" err="1"/>
              <a:t>toepassingssoftware</a:t>
            </a:r>
            <a:r>
              <a:rPr lang="en-US" dirty="0"/>
              <a:t>, </a:t>
            </a:r>
            <a:r>
              <a:rPr lang="en-US" dirty="0" err="1"/>
              <a:t>blauw</a:t>
            </a:r>
            <a:r>
              <a:rPr lang="en-US" dirty="0"/>
              <a:t> =</a:t>
            </a:r>
            <a:r>
              <a:rPr lang="en-US" dirty="0" err="1"/>
              <a:t>systeemsoftware</a:t>
            </a:r>
            <a:r>
              <a:rPr lang="en-US" dirty="0"/>
              <a:t>, </a:t>
            </a:r>
            <a:r>
              <a:rPr lang="en-US" dirty="0" err="1"/>
              <a:t>geel</a:t>
            </a:r>
            <a:r>
              <a:rPr lang="en-US" dirty="0"/>
              <a:t> = hardware</a:t>
            </a:r>
          </a:p>
        </p:txBody>
      </p:sp>
      <p:sp>
        <p:nvSpPr>
          <p:cNvPr id="4" name="Slide Number Placeholder 3"/>
          <p:cNvSpPr>
            <a:spLocks noGrp="1"/>
          </p:cNvSpPr>
          <p:nvPr>
            <p:ph type="sldNum" sz="quarter" idx="10"/>
          </p:nvPr>
        </p:nvSpPr>
        <p:spPr/>
        <p:txBody>
          <a:bodyPr/>
          <a:lstStyle/>
          <a:p>
            <a:fld id="{527E7ADA-B818-4A8D-827F-3A2F12FF408B}" type="slidenum">
              <a:rPr lang="nl-BE" smtClean="0"/>
              <a:t>8</a:t>
            </a:fld>
            <a:endParaRPr lang="nl-BE"/>
          </a:p>
        </p:txBody>
      </p:sp>
    </p:spTree>
    <p:extLst>
      <p:ext uri="{BB962C8B-B14F-4D97-AF65-F5344CB8AC3E}">
        <p14:creationId xmlns:p14="http://schemas.microsoft.com/office/powerpoint/2010/main" val="288910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groen</a:t>
            </a:r>
            <a:r>
              <a:rPr lang="en-US" dirty="0"/>
              <a:t> = </a:t>
            </a:r>
            <a:r>
              <a:rPr lang="en-US" dirty="0" err="1"/>
              <a:t>toepassingssoftware</a:t>
            </a:r>
            <a:r>
              <a:rPr lang="en-US" dirty="0"/>
              <a:t>, </a:t>
            </a:r>
            <a:r>
              <a:rPr lang="en-US" dirty="0" err="1"/>
              <a:t>blauw</a:t>
            </a:r>
            <a:r>
              <a:rPr lang="en-US" dirty="0"/>
              <a:t> =</a:t>
            </a:r>
            <a:r>
              <a:rPr lang="en-US" dirty="0" err="1"/>
              <a:t>systeemsoftware</a:t>
            </a:r>
            <a:r>
              <a:rPr lang="en-US" dirty="0"/>
              <a:t>, </a:t>
            </a:r>
            <a:r>
              <a:rPr lang="en-US" dirty="0" err="1"/>
              <a:t>geel</a:t>
            </a:r>
            <a:r>
              <a:rPr lang="en-US" dirty="0"/>
              <a:t> = hardware</a:t>
            </a:r>
          </a:p>
        </p:txBody>
      </p:sp>
      <p:sp>
        <p:nvSpPr>
          <p:cNvPr id="4" name="Slide Number Placeholder 3"/>
          <p:cNvSpPr>
            <a:spLocks noGrp="1"/>
          </p:cNvSpPr>
          <p:nvPr>
            <p:ph type="sldNum" sz="quarter" idx="10"/>
          </p:nvPr>
        </p:nvSpPr>
        <p:spPr/>
        <p:txBody>
          <a:bodyPr/>
          <a:lstStyle/>
          <a:p>
            <a:fld id="{527E7ADA-B818-4A8D-827F-3A2F12FF408B}" type="slidenum">
              <a:rPr lang="nl-BE" smtClean="0"/>
              <a:t>9</a:t>
            </a:fld>
            <a:endParaRPr lang="nl-BE"/>
          </a:p>
        </p:txBody>
      </p:sp>
    </p:spTree>
    <p:extLst>
      <p:ext uri="{BB962C8B-B14F-4D97-AF65-F5344CB8AC3E}">
        <p14:creationId xmlns:p14="http://schemas.microsoft.com/office/powerpoint/2010/main" val="400316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Foto: “</a:t>
            </a:r>
            <a:r>
              <a:rPr lang="en-US" sz="1200" b="1" i="0" u="none" strike="noStrike" kern="1200" dirty="0">
                <a:solidFill>
                  <a:schemeClr val="tx1"/>
                </a:solidFill>
                <a:effectLst/>
                <a:latin typeface="+mn-lt"/>
                <a:ea typeface="+mn-ea"/>
                <a:cs typeface="+mn-cs"/>
              </a:rPr>
              <a:t>ENIAC</a:t>
            </a:r>
            <a:r>
              <a:rPr lang="en-US" sz="1200" b="0" i="0" u="none" strike="noStrike" kern="1200" dirty="0">
                <a:solidFill>
                  <a:schemeClr val="tx1"/>
                </a:solidFill>
                <a:effectLst/>
                <a:latin typeface="+mn-lt"/>
                <a:ea typeface="+mn-ea"/>
                <a:cs typeface="+mn-cs"/>
              </a:rPr>
              <a:t> - </a:t>
            </a:r>
            <a:r>
              <a:rPr lang="en-US" sz="1200" b="1" i="0" u="none" strike="noStrike" kern="1200" dirty="0">
                <a:solidFill>
                  <a:schemeClr val="tx1"/>
                </a:solidFill>
                <a:effectLst/>
                <a:latin typeface="+mn-lt"/>
                <a:ea typeface="+mn-ea"/>
                <a:cs typeface="+mn-cs"/>
              </a:rPr>
              <a:t>Electronic Numerical Integrator and Computer</a:t>
            </a:r>
            <a:r>
              <a:rPr lang="nl-BE" dirty="0"/>
              <a:t>”, 1946</a:t>
            </a:r>
          </a:p>
          <a:p>
            <a:pPr marL="0" indent="0">
              <a:buNone/>
            </a:pPr>
            <a:r>
              <a:rPr lang="nl-BE" dirty="0"/>
              <a:t>Eerste computers zonder besturingssysteem</a:t>
            </a:r>
          </a:p>
          <a:p>
            <a:pPr marL="0" indent="0">
              <a:buNone/>
            </a:pPr>
            <a:endParaRPr lang="nl-BE" dirty="0"/>
          </a:p>
          <a:p>
            <a:pPr marL="0" indent="0">
              <a:buNone/>
            </a:pPr>
            <a:r>
              <a:rPr lang="nl-BE" dirty="0"/>
              <a:t>Programmeren gebeurde manueel: de programmeurs moesten de juiste knoppen op de juiste manier zetten om zo een bepaalde berekening te doen. </a:t>
            </a:r>
            <a:r>
              <a:rPr lang="en-US" sz="1200" b="0" i="0" u="none" strike="noStrike" kern="1200" dirty="0">
                <a:solidFill>
                  <a:schemeClr val="tx1"/>
                </a:solidFill>
                <a:effectLst/>
                <a:latin typeface="+mn-lt"/>
                <a:ea typeface="+mn-ea"/>
                <a:cs typeface="+mn-cs"/>
              </a:rPr>
              <a:t>The task of taking a problem and mapping it onto the machine was complex, and usually took weeks. Due to the complexity of mapping programs onto the machine, programs were only changed after huge numbers of tests of the current program.</a:t>
            </a:r>
            <a:r>
              <a:rPr lang="en-US" sz="1200" b="0" i="0" u="none" strike="noStrike" kern="1200" baseline="30000" dirty="0">
                <a:solidFill>
                  <a:schemeClr val="tx1"/>
                </a:solidFill>
                <a:effectLst/>
                <a:latin typeface="+mn-lt"/>
                <a:ea typeface="+mn-ea"/>
                <a:cs typeface="+mn-cs"/>
                <a:hlinkClick r:id="rId3"/>
              </a:rPr>
              <a:t>[25]</a:t>
            </a:r>
            <a:r>
              <a:rPr lang="en-US" sz="1200" b="0" i="0" u="none" strike="noStrike" kern="1200" dirty="0">
                <a:solidFill>
                  <a:schemeClr val="tx1"/>
                </a:solidFill>
                <a:effectLst/>
                <a:latin typeface="+mn-lt"/>
                <a:ea typeface="+mn-ea"/>
                <a:cs typeface="+mn-cs"/>
              </a:rPr>
              <a:t> After the program was figured out on paper, the process of getting the program into ENIAC by manipulating its switches and cables could take days. This was followed by a period of verification and debugging, aided by the ability to execute the program step by step.</a:t>
            </a:r>
            <a:endParaRPr lang="nl-BE" dirty="0"/>
          </a:p>
        </p:txBody>
      </p:sp>
      <p:sp>
        <p:nvSpPr>
          <p:cNvPr id="4" name="Slide Number Placeholder 3"/>
          <p:cNvSpPr>
            <a:spLocks noGrp="1"/>
          </p:cNvSpPr>
          <p:nvPr>
            <p:ph type="sldNum" sz="quarter" idx="10"/>
          </p:nvPr>
        </p:nvSpPr>
        <p:spPr/>
        <p:txBody>
          <a:bodyPr/>
          <a:lstStyle/>
          <a:p>
            <a:fld id="{527E7ADA-B818-4A8D-827F-3A2F12FF408B}" type="slidenum">
              <a:rPr lang="nl-BE" smtClean="0"/>
              <a:t>12</a:t>
            </a:fld>
            <a:endParaRPr lang="nl-BE"/>
          </a:p>
        </p:txBody>
      </p:sp>
    </p:spTree>
    <p:extLst>
      <p:ext uri="{BB962C8B-B14F-4D97-AF65-F5344CB8AC3E}">
        <p14:creationId xmlns:p14="http://schemas.microsoft.com/office/powerpoint/2010/main" val="312044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warden </a:t>
            </a:r>
            <a:r>
              <a:rPr lang="en-US" dirty="0" err="1"/>
              <a:t>beter</a:t>
            </a:r>
            <a:r>
              <a:rPr lang="en-US" dirty="0"/>
              <a:t> </a:t>
            </a:r>
            <a:r>
              <a:rPr lang="en-US" dirty="0" err="1"/>
              <a:t>programmeerbaar</a:t>
            </a:r>
            <a:r>
              <a:rPr lang="en-US" dirty="0"/>
              <a:t> </a:t>
            </a:r>
            <a:r>
              <a:rPr lang="en-US" dirty="0" err="1"/>
              <a:t>d.m.v</a:t>
            </a:r>
            <a:r>
              <a:rPr lang="en-US" dirty="0"/>
              <a:t>. </a:t>
            </a:r>
            <a:r>
              <a:rPr lang="en-US" dirty="0" err="1"/>
              <a:t>ponskaarten</a:t>
            </a:r>
            <a:r>
              <a:rPr lang="en-US" dirty="0"/>
              <a:t>; zo </a:t>
            </a:r>
            <a:r>
              <a:rPr lang="en-US" dirty="0" err="1"/>
              <a:t>kon</a:t>
            </a:r>
            <a:r>
              <a:rPr lang="en-US" dirty="0"/>
              <a:t> de computer </a:t>
            </a:r>
            <a:r>
              <a:rPr lang="en-US" dirty="0" err="1"/>
              <a:t>een</a:t>
            </a:r>
            <a:r>
              <a:rPr lang="en-US" dirty="0"/>
              <a:t> </a:t>
            </a:r>
            <a:r>
              <a:rPr lang="en-US" dirty="0" err="1"/>
              <a:t>programma</a:t>
            </a:r>
            <a:r>
              <a:rPr lang="en-US" dirty="0"/>
              <a:t> </a:t>
            </a:r>
            <a:r>
              <a:rPr lang="en-US" dirty="0" err="1"/>
              <a:t>inlezen</a:t>
            </a:r>
            <a:r>
              <a:rPr lang="en-US" dirty="0"/>
              <a:t> </a:t>
            </a:r>
            <a:r>
              <a:rPr lang="en-US" dirty="0" err="1"/>
              <a:t>en</a:t>
            </a:r>
            <a:r>
              <a:rPr lang="en-US" dirty="0"/>
              <a:t> </a:t>
            </a:r>
            <a:r>
              <a:rPr lang="en-US" dirty="0" err="1"/>
              <a:t>utivoeren</a:t>
            </a:r>
            <a:endParaRPr lang="en-US" dirty="0"/>
          </a:p>
          <a:p>
            <a:endParaRPr lang="en-US" dirty="0"/>
          </a:p>
          <a:p>
            <a:r>
              <a:rPr lang="en-US" dirty="0" err="1"/>
              <a:t>Een</a:t>
            </a:r>
            <a:r>
              <a:rPr lang="en-US" dirty="0"/>
              <a:t> </a:t>
            </a:r>
            <a:r>
              <a:rPr lang="en-US" dirty="0" err="1"/>
              <a:t>ponskaart</a:t>
            </a:r>
            <a:r>
              <a:rPr lang="en-US" dirty="0"/>
              <a:t> </a:t>
            </a:r>
            <a:r>
              <a:rPr lang="en-US" dirty="0" err="1"/>
              <a:t>stelt</a:t>
            </a:r>
            <a:r>
              <a:rPr lang="en-US" dirty="0"/>
              <a:t> </a:t>
            </a:r>
            <a:r>
              <a:rPr lang="en-US" dirty="0" err="1"/>
              <a:t>een</a:t>
            </a:r>
            <a:r>
              <a:rPr lang="en-US" dirty="0"/>
              <a:t> </a:t>
            </a:r>
            <a:r>
              <a:rPr lang="en-US" dirty="0" err="1"/>
              <a:t>lijn</a:t>
            </a:r>
            <a:r>
              <a:rPr lang="en-US" dirty="0"/>
              <a:t> code </a:t>
            </a:r>
            <a:r>
              <a:rPr lang="en-US" dirty="0" err="1"/>
              <a:t>uit</a:t>
            </a:r>
            <a:r>
              <a:rPr lang="en-US" dirty="0"/>
              <a:t> </a:t>
            </a:r>
            <a:r>
              <a:rPr lang="en-US" dirty="0" err="1"/>
              <a:t>een</a:t>
            </a:r>
            <a:r>
              <a:rPr lang="en-US" dirty="0"/>
              <a:t> </a:t>
            </a:r>
            <a:r>
              <a:rPr lang="en-US" dirty="0" err="1"/>
              <a:t>programma</a:t>
            </a:r>
            <a:r>
              <a:rPr lang="en-US" dirty="0"/>
              <a:t> </a:t>
            </a:r>
            <a:r>
              <a:rPr lang="en-US" dirty="0" err="1"/>
              <a:t>voor</a:t>
            </a:r>
            <a:endParaRPr lang="en-US" dirty="0"/>
          </a:p>
          <a:p>
            <a:r>
              <a:rPr lang="en-US" dirty="0"/>
              <a:t> - in </a:t>
            </a:r>
            <a:r>
              <a:rPr lang="en-US" dirty="0" err="1"/>
              <a:t>dit</a:t>
            </a:r>
            <a:r>
              <a:rPr lang="en-US" dirty="0"/>
              <a:t> </a:t>
            </a:r>
            <a:r>
              <a:rPr lang="en-US" dirty="0" err="1"/>
              <a:t>geval</a:t>
            </a:r>
            <a:r>
              <a:rPr lang="en-US" dirty="0"/>
              <a:t> FORTRAN code, </a:t>
            </a:r>
            <a:r>
              <a:rPr lang="en-US" dirty="0" err="1"/>
              <a:t>zie</a:t>
            </a:r>
            <a:r>
              <a:rPr lang="en-US" dirty="0"/>
              <a:t> </a:t>
            </a:r>
            <a:r>
              <a:rPr lang="en-US" dirty="0" err="1"/>
              <a:t>linksboven</a:t>
            </a:r>
            <a:r>
              <a:rPr lang="en-US" dirty="0"/>
              <a:t> “Z(1) = Y + W(1)”</a:t>
            </a:r>
          </a:p>
          <a:p>
            <a:r>
              <a:rPr lang="en-US" dirty="0"/>
              <a:t> - elk </a:t>
            </a:r>
            <a:r>
              <a:rPr lang="en-US" dirty="0" err="1"/>
              <a:t>karakter</a:t>
            </a:r>
            <a:r>
              <a:rPr lang="en-US" dirty="0"/>
              <a:t> </a:t>
            </a:r>
            <a:r>
              <a:rPr lang="en-US" dirty="0" err="1"/>
              <a:t>dat</a:t>
            </a:r>
            <a:r>
              <a:rPr lang="en-US" dirty="0"/>
              <a:t> de </a:t>
            </a:r>
            <a:r>
              <a:rPr lang="en-US" dirty="0" err="1"/>
              <a:t>gebruiker</a:t>
            </a:r>
            <a:r>
              <a:rPr lang="en-US" dirty="0"/>
              <a:t> </a:t>
            </a:r>
            <a:r>
              <a:rPr lang="en-US" dirty="0" err="1"/>
              <a:t>typt</a:t>
            </a:r>
            <a:r>
              <a:rPr lang="en-US" dirty="0"/>
              <a:t> </a:t>
            </a:r>
            <a:r>
              <a:rPr lang="en-US" dirty="0" err="1"/>
              <a:t>wordt</a:t>
            </a:r>
            <a:r>
              <a:rPr lang="en-US" dirty="0"/>
              <a:t> </a:t>
            </a:r>
            <a:r>
              <a:rPr lang="en-US" dirty="0" err="1"/>
              <a:t>omgezet</a:t>
            </a:r>
            <a:r>
              <a:rPr lang="en-US" dirty="0"/>
              <a:t> </a:t>
            </a:r>
            <a:r>
              <a:rPr lang="en-US" dirty="0" err="1"/>
              <a:t>naar</a:t>
            </a:r>
            <a:r>
              <a:rPr lang="en-US" dirty="0"/>
              <a:t> </a:t>
            </a:r>
            <a:r>
              <a:rPr lang="en-US" dirty="0" err="1"/>
              <a:t>een</a:t>
            </a:r>
            <a:r>
              <a:rPr lang="en-US" dirty="0"/>
              <a:t> </a:t>
            </a:r>
            <a:r>
              <a:rPr lang="en-US" dirty="0" err="1"/>
              <a:t>bepaald</a:t>
            </a:r>
            <a:r>
              <a:rPr lang="en-US" dirty="0"/>
              <a:t> </a:t>
            </a:r>
            <a:r>
              <a:rPr lang="en-US" dirty="0" err="1"/>
              <a:t>gaatjespatroon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13</a:t>
            </a:fld>
            <a:endParaRPr lang="nl-BE"/>
          </a:p>
        </p:txBody>
      </p:sp>
    </p:spTree>
    <p:extLst>
      <p:ext uri="{BB962C8B-B14F-4D97-AF65-F5344CB8AC3E}">
        <p14:creationId xmlns:p14="http://schemas.microsoft.com/office/powerpoint/2010/main" val="2666218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Nadenken</a:t>
            </a:r>
            <a:r>
              <a:rPr lang="en-US" dirty="0"/>
              <a:t> </a:t>
            </a:r>
            <a:r>
              <a:rPr lang="en-US" dirty="0" err="1"/>
              <a:t>en</a:t>
            </a:r>
            <a:r>
              <a:rPr lang="en-US" dirty="0"/>
              <a:t> </a:t>
            </a:r>
            <a:r>
              <a:rPr lang="en-US" dirty="0" err="1"/>
              <a:t>je</a:t>
            </a:r>
            <a:r>
              <a:rPr lang="en-US" dirty="0"/>
              <a:t> </a:t>
            </a:r>
            <a:r>
              <a:rPr lang="en-US" dirty="0" err="1"/>
              <a:t>programma</a:t>
            </a:r>
            <a:r>
              <a:rPr lang="en-US" dirty="0"/>
              <a:t> op papier </a:t>
            </a:r>
            <a:r>
              <a:rPr lang="en-US" dirty="0" err="1"/>
              <a:t>uitwerken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16</a:t>
            </a:fld>
            <a:endParaRPr lang="nl-BE"/>
          </a:p>
        </p:txBody>
      </p:sp>
    </p:spTree>
    <p:extLst>
      <p:ext uri="{BB962C8B-B14F-4D97-AF65-F5344CB8AC3E}">
        <p14:creationId xmlns:p14="http://schemas.microsoft.com/office/powerpoint/2010/main" val="274195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Elke </a:t>
            </a:r>
            <a:r>
              <a:rPr lang="en-US" dirty="0" err="1"/>
              <a:t>lijn</a:t>
            </a:r>
            <a:r>
              <a:rPr lang="en-US" dirty="0"/>
              <a:t> </a:t>
            </a:r>
            <a:r>
              <a:rPr lang="en-US" dirty="0" err="1"/>
              <a:t>programmacode</a:t>
            </a:r>
            <a:r>
              <a:rPr lang="en-US" dirty="0"/>
              <a:t> </a:t>
            </a:r>
            <a:r>
              <a:rPr lang="en-US" dirty="0" err="1"/>
              <a:t>omzetten</a:t>
            </a:r>
            <a:r>
              <a:rPr lang="en-US" dirty="0"/>
              <a:t> </a:t>
            </a:r>
            <a:r>
              <a:rPr lang="en-US" dirty="0" err="1"/>
              <a:t>naar</a:t>
            </a:r>
            <a:r>
              <a:rPr lang="en-US" dirty="0"/>
              <a:t> </a:t>
            </a:r>
            <a:r>
              <a:rPr lang="en-US" dirty="0" err="1"/>
              <a:t>een</a:t>
            </a:r>
            <a:r>
              <a:rPr lang="en-US" dirty="0"/>
              <a:t> </a:t>
            </a:r>
            <a:r>
              <a:rPr lang="en-US" dirty="0" err="1"/>
              <a:t>ponskaart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17</a:t>
            </a:fld>
            <a:endParaRPr lang="nl-BE"/>
          </a:p>
        </p:txBody>
      </p:sp>
    </p:spTree>
    <p:extLst>
      <p:ext uri="{BB962C8B-B14F-4D97-AF65-F5344CB8AC3E}">
        <p14:creationId xmlns:p14="http://schemas.microsoft.com/office/powerpoint/2010/main" val="427714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a:t>
            </a:r>
            <a:r>
              <a:rPr lang="en-US" dirty="0"/>
              <a:t> </a:t>
            </a:r>
            <a:r>
              <a:rPr lang="en-US" dirty="0" err="1"/>
              <a:t>ponskaarten</a:t>
            </a:r>
            <a:r>
              <a:rPr lang="en-US" dirty="0"/>
              <a:t> </a:t>
            </a:r>
            <a:r>
              <a:rPr lang="en-US" dirty="0" err="1"/>
              <a:t>afgeven</a:t>
            </a:r>
            <a:r>
              <a:rPr lang="en-US" dirty="0"/>
              <a:t> </a:t>
            </a:r>
            <a:r>
              <a:rPr lang="en-US" dirty="0" err="1"/>
              <a:t>aan</a:t>
            </a:r>
            <a:r>
              <a:rPr lang="en-US" dirty="0"/>
              <a:t> de operator. Zij </a:t>
            </a:r>
            <a:r>
              <a:rPr lang="en-US" dirty="0" err="1"/>
              <a:t>steekt</a:t>
            </a:r>
            <a:r>
              <a:rPr lang="en-US" dirty="0"/>
              <a:t> die </a:t>
            </a:r>
            <a:r>
              <a:rPr lang="en-US" dirty="0" err="1"/>
              <a:t>dan</a:t>
            </a:r>
            <a:r>
              <a:rPr lang="en-US" dirty="0"/>
              <a:t> in de </a:t>
            </a:r>
            <a:r>
              <a:rPr lang="en-US" dirty="0" err="1"/>
              <a:t>ponskaartlezer</a:t>
            </a:r>
            <a:r>
              <a:rPr lang="en-US" dirty="0"/>
              <a:t> </a:t>
            </a:r>
            <a:r>
              <a:rPr lang="en-US" dirty="0" err="1"/>
              <a:t>en</a:t>
            </a:r>
            <a:r>
              <a:rPr lang="en-US" dirty="0"/>
              <a:t> </a:t>
            </a:r>
            <a:r>
              <a:rPr lang="en-US" dirty="0" err="1"/>
              <a:t>laat</a:t>
            </a:r>
            <a:r>
              <a:rPr lang="en-US" dirty="0"/>
              <a:t> de computer </a:t>
            </a:r>
            <a:r>
              <a:rPr lang="en-US" dirty="0" err="1"/>
              <a:t>je</a:t>
            </a:r>
            <a:r>
              <a:rPr lang="en-US" dirty="0"/>
              <a:t> </a:t>
            </a:r>
            <a:r>
              <a:rPr lang="en-US" dirty="0" err="1"/>
              <a:t>programma</a:t>
            </a:r>
            <a:r>
              <a:rPr lang="en-US" dirty="0"/>
              <a:t> </a:t>
            </a:r>
            <a:r>
              <a:rPr lang="en-US" dirty="0" err="1"/>
              <a:t>verwerken</a:t>
            </a:r>
            <a:r>
              <a:rPr lang="en-US" dirty="0"/>
              <a:t>.</a:t>
            </a:r>
          </a:p>
        </p:txBody>
      </p:sp>
      <p:sp>
        <p:nvSpPr>
          <p:cNvPr id="4" name="Slide Number Placeholder 3"/>
          <p:cNvSpPr>
            <a:spLocks noGrp="1"/>
          </p:cNvSpPr>
          <p:nvPr>
            <p:ph type="sldNum" sz="quarter" idx="10"/>
          </p:nvPr>
        </p:nvSpPr>
        <p:spPr/>
        <p:txBody>
          <a:bodyPr/>
          <a:lstStyle/>
          <a:p>
            <a:fld id="{527E7ADA-B818-4A8D-827F-3A2F12FF408B}" type="slidenum">
              <a:rPr lang="nl-BE" smtClean="0"/>
              <a:t>18</a:t>
            </a:fld>
            <a:endParaRPr lang="nl-BE"/>
          </a:p>
        </p:txBody>
      </p:sp>
    </p:spTree>
    <p:extLst>
      <p:ext uri="{BB962C8B-B14F-4D97-AF65-F5344CB8AC3E}">
        <p14:creationId xmlns:p14="http://schemas.microsoft.com/office/powerpoint/2010/main" val="757331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Tree>
    <p:extLst>
      <p:ext uri="{BB962C8B-B14F-4D97-AF65-F5344CB8AC3E}">
        <p14:creationId xmlns:p14="http://schemas.microsoft.com/office/powerpoint/2010/main" val="115054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0641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430504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084150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17575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85215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37253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17565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64" y="-440535"/>
            <a:ext cx="2160000" cy="2160000"/>
          </a:xfrm>
          <a:prstGeom prst="rect">
            <a:avLst/>
          </a:prstGeom>
        </p:spPr>
      </p:pic>
    </p:spTree>
    <p:extLst>
      <p:ext uri="{BB962C8B-B14F-4D97-AF65-F5344CB8AC3E}">
        <p14:creationId xmlns:p14="http://schemas.microsoft.com/office/powerpoint/2010/main" val="527364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s slide beeld + logo blauw">
    <p:spTree>
      <p:nvGrpSpPr>
        <p:cNvPr id="1" name=""/>
        <p:cNvGrpSpPr/>
        <p:nvPr/>
      </p:nvGrpSpPr>
      <p:grpSpPr>
        <a:xfrm>
          <a:off x="0" y="0"/>
          <a:ext cx="0" cy="0"/>
          <a:chOff x="0" y="0"/>
          <a:chExt cx="0" cy="0"/>
        </a:xfrm>
      </p:grpSpPr>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486" y="-487603"/>
            <a:ext cx="2160000" cy="2160000"/>
          </a:xfrm>
          <a:prstGeom prst="rect">
            <a:avLst/>
          </a:prstGeom>
        </p:spPr>
      </p:pic>
      <p:sp>
        <p:nvSpPr>
          <p:cNvPr id="6" name="Tijdelijke aanduiding voor dianummer 4"/>
          <p:cNvSpPr>
            <a:spLocks noGrp="1"/>
          </p:cNvSpPr>
          <p:nvPr>
            <p:ph type="sldNum" sz="quarter" idx="4294967295"/>
          </p:nvPr>
        </p:nvSpPr>
        <p:spPr>
          <a:xfrm>
            <a:off x="10058400" y="6480175"/>
            <a:ext cx="2133600" cy="365125"/>
          </a:xfrm>
          <a:prstGeom prst="rect">
            <a:avLst/>
          </a:prstGeom>
        </p:spPr>
        <p:txBody>
          <a:bodyPr/>
          <a:lstStyle/>
          <a:p>
            <a:fld id="{85728152-F63C-4B30-A024-0B85297DDA48}" type="slidenum">
              <a:rPr lang="en-US" smtClean="0"/>
              <a:pPr/>
              <a:t>‹#›</a:t>
            </a:fld>
            <a:endParaRPr lang="en-US" dirty="0"/>
          </a:p>
        </p:txBody>
      </p:sp>
    </p:spTree>
    <p:extLst>
      <p:ext uri="{BB962C8B-B14F-4D97-AF65-F5344CB8AC3E}">
        <p14:creationId xmlns:p14="http://schemas.microsoft.com/office/powerpoint/2010/main" val="994522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nl-BE"/>
          </a:p>
        </p:txBody>
      </p:sp>
      <p:sp>
        <p:nvSpPr>
          <p:cNvPr id="3" name="Date Placeholder 2"/>
          <p:cNvSpPr>
            <a:spLocks noGrp="1"/>
          </p:cNvSpPr>
          <p:nvPr>
            <p:ph type="dt" sz="half" idx="10"/>
          </p:nvPr>
        </p:nvSpPr>
        <p:spPr>
          <a:xfrm>
            <a:off x="609600" y="6245225"/>
            <a:ext cx="2844800" cy="476250"/>
          </a:xfrm>
          <a:prstGeom prst="rect">
            <a:avLst/>
          </a:prstGeom>
        </p:spPr>
        <p:txBody>
          <a:bodyPr/>
          <a:lstStyle>
            <a:lvl1pPr>
              <a:defRPr/>
            </a:lvl1pPr>
          </a:lstStyle>
          <a:p>
            <a:endParaRPr lang="nl-BE"/>
          </a:p>
        </p:txBody>
      </p:sp>
      <p:sp>
        <p:nvSpPr>
          <p:cNvPr id="4" name="Footer Placeholder 3"/>
          <p:cNvSpPr>
            <a:spLocks noGrp="1"/>
          </p:cNvSpPr>
          <p:nvPr>
            <p:ph type="ftr" sz="quarter" idx="11"/>
          </p:nvPr>
        </p:nvSpPr>
        <p:spPr>
          <a:xfrm>
            <a:off x="623392" y="6480001"/>
            <a:ext cx="3860800" cy="365125"/>
          </a:xfrm>
          <a:prstGeom prst="rect">
            <a:avLst/>
          </a:prstGeom>
        </p:spPr>
        <p:txBody>
          <a:bodyPr/>
          <a:lstStyle>
            <a:lvl1pPr>
              <a:defRPr/>
            </a:lvl1pPr>
          </a:lstStyle>
          <a:p>
            <a:endParaRPr lang="nl-BE"/>
          </a:p>
        </p:txBody>
      </p:sp>
      <p:sp>
        <p:nvSpPr>
          <p:cNvPr id="5" name="Slide Number Placeholder 4"/>
          <p:cNvSpPr>
            <a:spLocks noGrp="1"/>
          </p:cNvSpPr>
          <p:nvPr>
            <p:ph type="sldNum" sz="quarter" idx="12"/>
          </p:nvPr>
        </p:nvSpPr>
        <p:spPr>
          <a:xfrm>
            <a:off x="8747949" y="6480001"/>
            <a:ext cx="2844800" cy="365125"/>
          </a:xfrm>
          <a:prstGeom prst="rect">
            <a:avLst/>
          </a:prstGeom>
        </p:spPr>
        <p:txBody>
          <a:bodyPr/>
          <a:lstStyle>
            <a:lvl1pPr>
              <a:defRPr/>
            </a:lvl1pPr>
          </a:lstStyle>
          <a:p>
            <a:fld id="{E4AACD50-2F36-4777-9B06-7D03217F13C9}" type="slidenum">
              <a:rPr lang="nl-BE"/>
              <a:pPr/>
              <a:t>‹#›</a:t>
            </a:fld>
            <a:endParaRPr lang="nl-BE"/>
          </a:p>
        </p:txBody>
      </p:sp>
    </p:spTree>
    <p:extLst>
      <p:ext uri="{BB962C8B-B14F-4D97-AF65-F5344CB8AC3E}">
        <p14:creationId xmlns:p14="http://schemas.microsoft.com/office/powerpoint/2010/main" val="3037303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Optie 1 - Beeld 1">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75225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userDrawn="1"/>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101922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Tree>
    <p:extLst>
      <p:ext uri="{BB962C8B-B14F-4D97-AF65-F5344CB8AC3E}">
        <p14:creationId xmlns:p14="http://schemas.microsoft.com/office/powerpoint/2010/main" val="31570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
        <p:nvSpPr>
          <p:cNvPr id="5" name="Rectangle 3"/>
          <p:cNvSpPr/>
          <p:nvPr userDrawn="1"/>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Tree>
    <p:extLst>
      <p:ext uri="{BB962C8B-B14F-4D97-AF65-F5344CB8AC3E}">
        <p14:creationId xmlns:p14="http://schemas.microsoft.com/office/powerpoint/2010/main" val="16095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418" y="-600957"/>
            <a:ext cx="2247195" cy="2247195"/>
          </a:xfrm>
          <a:prstGeom prst="rect">
            <a:avLst/>
          </a:prstGeom>
        </p:spPr>
      </p:pic>
    </p:spTree>
    <p:extLst>
      <p:ext uri="{BB962C8B-B14F-4D97-AF65-F5344CB8AC3E}">
        <p14:creationId xmlns:p14="http://schemas.microsoft.com/office/powerpoint/2010/main" val="3650394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3021902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53316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6835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189289548"/>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77" r:id="rId3"/>
    <p:sldLayoutId id="2147483675" r:id="rId4"/>
    <p:sldLayoutId id="2147483666" r:id="rId5"/>
    <p:sldLayoutId id="2147483650" r:id="rId6"/>
    <p:sldLayoutId id="2147483672" r:id="rId7"/>
    <p:sldLayoutId id="2147483680" r:id="rId8"/>
    <p:sldLayoutId id="2147483660" r:id="rId9"/>
    <p:sldLayoutId id="2147483661" r:id="rId10"/>
    <p:sldLayoutId id="2147483681" r:id="rId11"/>
    <p:sldLayoutId id="2147483682" r:id="rId12"/>
    <p:sldLayoutId id="2147483662" r:id="rId13"/>
    <p:sldLayoutId id="2147483663" r:id="rId14"/>
    <p:sldLayoutId id="2147483683" r:id="rId15"/>
    <p:sldLayoutId id="2147483684" r:id="rId16"/>
    <p:sldLayoutId id="2147483664" r:id="rId17"/>
    <p:sldLayoutId id="2147483667" r:id="rId18"/>
    <p:sldLayoutId id="2147483678" r:id="rId19"/>
  </p:sldLayoutIdLst>
  <p:hf hdr="0" ftr="0" dt="0"/>
  <p:txStyles>
    <p:titleStyle>
      <a:lvl1pPr algn="l" defTabSz="914400" rtl="0" eaLnBrk="1" latinLnBrk="0" hangingPunct="1">
        <a:lnSpc>
          <a:spcPct val="90000"/>
        </a:lnSpc>
        <a:spcBef>
          <a:spcPct val="0"/>
        </a:spcBef>
        <a:buNone/>
        <a:defRPr sz="4800" kern="1200">
          <a:solidFill>
            <a:srgbClr val="002757"/>
          </a:solidFill>
          <a:effectLst>
            <a:outerShdw blurRad="50800" dist="38100" dir="2700000" algn="tl" rotWithShape="0">
              <a:prstClr val="black">
                <a:alpha val="40000"/>
              </a:prst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outerShdw blurRad="50800" dist="38100" dir="2700000" algn="tl" rotWithShape="0">
              <a:prstClr val="black">
                <a:alpha val="40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3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Besturingssysteem</a:t>
            </a:r>
          </a:p>
        </p:txBody>
      </p:sp>
      <p:sp>
        <p:nvSpPr>
          <p:cNvPr id="3" name="Tijdelijke aanduiding voor inhoud 2"/>
          <p:cNvSpPr>
            <a:spLocks noGrp="1"/>
          </p:cNvSpPr>
          <p:nvPr>
            <p:ph idx="1"/>
          </p:nvPr>
        </p:nvSpPr>
        <p:spPr>
          <a:xfrm>
            <a:off x="590902" y="1758950"/>
            <a:ext cx="9948333" cy="4242154"/>
          </a:xfrm>
        </p:spPr>
        <p:txBody>
          <a:bodyPr/>
          <a:lstStyle/>
          <a:p>
            <a:r>
              <a:rPr lang="nl-BE" dirty="0"/>
              <a:t>Besturingssysteem = een programma dat werkt als “tussenpersoon” tussen een gebruiker van een computersysteem en de </a:t>
            </a:r>
            <a:r>
              <a:rPr lang="nl-BE" dirty="0" err="1"/>
              <a:t>computerhardware</a:t>
            </a:r>
            <a:br>
              <a:rPr lang="nl-BE" dirty="0"/>
            </a:br>
            <a:endParaRPr lang="nl-BE" dirty="0"/>
          </a:p>
          <a:p>
            <a:r>
              <a:rPr lang="nl-BE" dirty="0"/>
              <a:t>Voornaamste doelen:</a:t>
            </a:r>
          </a:p>
          <a:p>
            <a:pPr lvl="1"/>
            <a:r>
              <a:rPr lang="nl-BE" dirty="0"/>
              <a:t>Programma’s uitvoeren en beheren</a:t>
            </a:r>
          </a:p>
          <a:p>
            <a:pPr lvl="1"/>
            <a:r>
              <a:rPr lang="nl-BE" dirty="0"/>
              <a:t>Gebruiksvriendelijkheid bevorderen</a:t>
            </a:r>
          </a:p>
          <a:p>
            <a:pPr lvl="1"/>
            <a:r>
              <a:rPr lang="nl-BE" dirty="0"/>
              <a:t>Hardware efficiënt gebruiken</a:t>
            </a:r>
          </a:p>
        </p:txBody>
      </p:sp>
    </p:spTree>
    <p:extLst>
      <p:ext uri="{BB962C8B-B14F-4D97-AF65-F5344CB8AC3E}">
        <p14:creationId xmlns:p14="http://schemas.microsoft.com/office/powerpoint/2010/main" val="463057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838677" y="1491456"/>
            <a:ext cx="9948333" cy="4750153"/>
          </a:xfrm>
        </p:spPr>
        <p:txBody>
          <a:bodyPr/>
          <a:lstStyle/>
          <a:p>
            <a:pPr marL="0" indent="0">
              <a:spcBef>
                <a:spcPct val="50000"/>
              </a:spcBef>
              <a:buNone/>
              <a:tabLst>
                <a:tab pos="666750" algn="l"/>
                <a:tab pos="3048000" algn="l"/>
              </a:tabLst>
            </a:pPr>
            <a:r>
              <a:rPr lang="en-US" altLang="en-US" sz="3600" u="sng" dirty="0"/>
              <a:t>H1: </a:t>
            </a:r>
            <a:r>
              <a:rPr lang="nl-BE" altLang="en-US" sz="3600" u="sng" dirty="0"/>
              <a:t>Inleiding</a:t>
            </a:r>
            <a:endParaRPr lang="nl-NL" altLang="en-US" sz="3600" u="sng" dirty="0"/>
          </a:p>
          <a:p>
            <a:pPr>
              <a:spcBef>
                <a:spcPct val="50000"/>
              </a:spcBef>
              <a:tabLst>
                <a:tab pos="666750" algn="l"/>
                <a:tab pos="3048000" algn="l"/>
              </a:tabLst>
            </a:pPr>
            <a:r>
              <a:rPr lang="nl-NL" altLang="en-US" dirty="0">
                <a:solidFill>
                  <a:schemeClr val="bg2">
                    <a:lumMod val="75000"/>
                  </a:schemeClr>
                </a:solidFill>
              </a:rPr>
              <a:t>Situering</a:t>
            </a:r>
          </a:p>
          <a:p>
            <a:pPr>
              <a:spcBef>
                <a:spcPct val="50000"/>
              </a:spcBef>
              <a:tabLst>
                <a:tab pos="666750" algn="l"/>
                <a:tab pos="3048000" algn="l"/>
              </a:tabLst>
            </a:pPr>
            <a:r>
              <a:rPr lang="nl-NL" altLang="en-US" dirty="0">
                <a:solidFill>
                  <a:srgbClr val="E00049"/>
                </a:solidFill>
              </a:rPr>
              <a:t>Evolutie</a:t>
            </a:r>
          </a:p>
          <a:p>
            <a:pPr>
              <a:spcBef>
                <a:spcPct val="50000"/>
              </a:spcBef>
              <a:tabLst>
                <a:tab pos="666750" algn="l"/>
                <a:tab pos="3048000" algn="l"/>
              </a:tabLst>
            </a:pPr>
            <a:r>
              <a:rPr lang="nl-NL" altLang="en-US" dirty="0">
                <a:solidFill>
                  <a:schemeClr val="bg1">
                    <a:lumMod val="75000"/>
                  </a:schemeClr>
                </a:solidFill>
              </a:rPr>
              <a:t>Functies van een besturingssysteem</a:t>
            </a:r>
          </a:p>
          <a:p>
            <a:pPr>
              <a:spcBef>
                <a:spcPct val="50000"/>
              </a:spcBef>
              <a:tabLst>
                <a:tab pos="666750" algn="l"/>
                <a:tab pos="3048000" algn="l"/>
              </a:tabLst>
            </a:pPr>
            <a:r>
              <a:rPr lang="nl-NL" altLang="en-US" dirty="0">
                <a:solidFill>
                  <a:schemeClr val="bg1">
                    <a:lumMod val="75000"/>
                  </a:schemeClr>
                </a:solidFill>
              </a:rPr>
              <a:t>Taken van een besturingssysteem</a:t>
            </a:r>
          </a:p>
          <a:p>
            <a:endParaRPr lang="nl-BE" dirty="0"/>
          </a:p>
        </p:txBody>
      </p:sp>
    </p:spTree>
    <p:extLst>
      <p:ext uri="{BB962C8B-B14F-4D97-AF65-F5344CB8AC3E}">
        <p14:creationId xmlns:p14="http://schemas.microsoft.com/office/powerpoint/2010/main" val="543923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ENIAC (˚1946)</a:t>
            </a:r>
            <a:endParaRPr lang="nl-BE"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212" y="1890616"/>
            <a:ext cx="6993576" cy="4790600"/>
          </a:xfrm>
          <a:prstGeom prst="rect">
            <a:avLst/>
          </a:prstGeom>
          <a:effectLst>
            <a:outerShdw blurRad="50800" dist="76200" dir="2700000" algn="tl" rotWithShape="0">
              <a:prstClr val="black">
                <a:alpha val="40000"/>
              </a:prstClr>
            </a:outerShdw>
          </a:effectLst>
        </p:spPr>
      </p:pic>
      <p:pic>
        <p:nvPicPr>
          <p:cNvPr id="5" name="Picture 4">
            <a:extLst>
              <a:ext uri="{FF2B5EF4-FFF2-40B4-BE49-F238E27FC236}">
                <a16:creationId xmlns:a16="http://schemas.microsoft.com/office/drawing/2014/main" id="{ADAA395A-CA17-4769-9184-E8878FA5CE49}"/>
              </a:ext>
            </a:extLst>
          </p:cNvPr>
          <p:cNvPicPr>
            <a:picLocks noChangeAspect="1"/>
          </p:cNvPicPr>
          <p:nvPr/>
        </p:nvPicPr>
        <p:blipFill>
          <a:blip r:embed="rId4"/>
          <a:stretch>
            <a:fillRect/>
          </a:stretch>
        </p:blipFill>
        <p:spPr>
          <a:xfrm>
            <a:off x="4433352" y="1747135"/>
            <a:ext cx="3515831" cy="4970657"/>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254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50000" y="50000"/>
                                    </p:animScale>
                                  </p:childTnLst>
                                </p:cTn>
                              </p:par>
                              <p:par>
                                <p:cTn id="7" presetID="42" presetClass="path" presetSubtype="0" accel="50000" decel="50000" fill="hold" nodeType="withEffect">
                                  <p:stCondLst>
                                    <p:cond delay="0"/>
                                  </p:stCondLst>
                                  <p:childTnLst>
                                    <p:animMotion origin="layout" path="M 0 1.11022E-16 L -0.34609 0.00255 " pathEditMode="relative" rAng="0" ptsTypes="AA">
                                      <p:cBhvr>
                                        <p:cTn id="8" dur="1000" fill="hold"/>
                                        <p:tgtEl>
                                          <p:spTgt spid="4"/>
                                        </p:tgtEl>
                                        <p:attrNameLst>
                                          <p:attrName>ppt_x</p:attrName>
                                          <p:attrName>ppt_y</p:attrName>
                                        </p:attrNameLst>
                                      </p:cBhvr>
                                      <p:rCtr x="-17305" y="116"/>
                                    </p:animMotion>
                                  </p:childTnLst>
                                </p:cTn>
                              </p:par>
                              <p:par>
                                <p:cTn id="9" presetID="53" presetClass="entr" presetSubtype="16"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F30C-33BC-4E28-B019-3EE9B17B1D94}"/>
              </a:ext>
            </a:extLst>
          </p:cNvPr>
          <p:cNvSpPr>
            <a:spLocks noGrp="1"/>
          </p:cNvSpPr>
          <p:nvPr>
            <p:ph type="title"/>
          </p:nvPr>
        </p:nvSpPr>
        <p:spPr/>
        <p:txBody>
          <a:bodyPr/>
          <a:lstStyle/>
          <a:p>
            <a:r>
              <a:rPr lang="en-US" dirty="0" err="1"/>
              <a:t>Ponskaarten</a:t>
            </a:r>
            <a:endParaRPr lang="en-US" dirty="0"/>
          </a:p>
        </p:txBody>
      </p:sp>
      <p:pic>
        <p:nvPicPr>
          <p:cNvPr id="4" name="Picture 3">
            <a:extLst>
              <a:ext uri="{FF2B5EF4-FFF2-40B4-BE49-F238E27FC236}">
                <a16:creationId xmlns:a16="http://schemas.microsoft.com/office/drawing/2014/main" id="{825EC181-4F21-401A-934F-273892309386}"/>
              </a:ext>
            </a:extLst>
          </p:cNvPr>
          <p:cNvPicPr>
            <a:picLocks noChangeAspect="1"/>
          </p:cNvPicPr>
          <p:nvPr/>
        </p:nvPicPr>
        <p:blipFill>
          <a:blip r:embed="rId3"/>
          <a:stretch>
            <a:fillRect/>
          </a:stretch>
        </p:blipFill>
        <p:spPr>
          <a:xfrm>
            <a:off x="742922" y="1787350"/>
            <a:ext cx="11045952" cy="496931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80548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Planningsproblemen</a:t>
            </a:r>
          </a:p>
        </p:txBody>
      </p:sp>
      <p:sp>
        <p:nvSpPr>
          <p:cNvPr id="3" name="Tijdelijke aanduiding voor inhoud 2"/>
          <p:cNvSpPr>
            <a:spLocks noGrp="1"/>
          </p:cNvSpPr>
          <p:nvPr>
            <p:ph idx="1"/>
          </p:nvPr>
        </p:nvSpPr>
        <p:spPr>
          <a:xfrm>
            <a:off x="438502" y="1768475"/>
            <a:ext cx="9948333" cy="4242154"/>
          </a:xfrm>
        </p:spPr>
        <p:txBody>
          <a:bodyPr/>
          <a:lstStyle/>
          <a:p>
            <a:r>
              <a:rPr lang="nl-BE" dirty="0"/>
              <a:t>Programmeur krijgt tijdsblok om de computer te gebruiken</a:t>
            </a:r>
          </a:p>
          <a:p>
            <a:endParaRPr lang="nl-BE" dirty="0"/>
          </a:p>
          <a:p>
            <a:r>
              <a:rPr lang="nl-BE" dirty="0"/>
              <a:t>Maar…</a:t>
            </a:r>
          </a:p>
          <a:p>
            <a:pPr lvl="1"/>
            <a:r>
              <a:rPr lang="nl-BE" dirty="0"/>
              <a:t>Wat als het vorige programma aan het begin van dit tijdsblok nog niet klaar is?</a:t>
            </a:r>
          </a:p>
          <a:p>
            <a:pPr lvl="1"/>
            <a:r>
              <a:rPr lang="nl-BE" dirty="0"/>
              <a:t>Wat als het vorige programma veel vroeger klaar is?</a:t>
            </a:r>
          </a:p>
          <a:p>
            <a:pPr lvl="1"/>
            <a:r>
              <a:rPr lang="nl-BE" dirty="0"/>
              <a:t>Hoe weet de programmeur hoeveel tijd hij moet reserveren?</a:t>
            </a:r>
          </a:p>
          <a:p>
            <a:pPr marL="0" indent="0">
              <a:buNone/>
            </a:pPr>
            <a:endParaRPr lang="nl-BE" dirty="0"/>
          </a:p>
          <a:p>
            <a:r>
              <a:rPr lang="nl-BE" dirty="0"/>
              <a:t>Onaanvaardbaar dat zo’n duur systeem door planningsproblemen soms niets aan het doen is…</a:t>
            </a:r>
          </a:p>
        </p:txBody>
      </p:sp>
    </p:spTree>
    <p:extLst>
      <p:ext uri="{BB962C8B-B14F-4D97-AF65-F5344CB8AC3E}">
        <p14:creationId xmlns:p14="http://schemas.microsoft.com/office/powerpoint/2010/main" val="162112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Menselijke operator</a:t>
            </a:r>
          </a:p>
        </p:txBody>
      </p:sp>
      <p:sp>
        <p:nvSpPr>
          <p:cNvPr id="3" name="Tijdelijke aanduiding voor inhoud 2"/>
          <p:cNvSpPr>
            <a:spLocks noGrp="1"/>
          </p:cNvSpPr>
          <p:nvPr>
            <p:ph idx="1"/>
          </p:nvPr>
        </p:nvSpPr>
        <p:spPr>
          <a:xfrm>
            <a:off x="381352" y="2048256"/>
            <a:ext cx="9948333" cy="3914748"/>
          </a:xfrm>
        </p:spPr>
        <p:txBody>
          <a:bodyPr/>
          <a:lstStyle/>
          <a:p>
            <a:r>
              <a:rPr lang="nl-BE" dirty="0"/>
              <a:t>Menselijke operator zorgt voor planning</a:t>
            </a:r>
          </a:p>
          <a:p>
            <a:pPr lvl="1"/>
            <a:r>
              <a:rPr lang="nl-BE" dirty="0"/>
              <a:t>Programmeurs brengen hun programma (op ponskaarten) </a:t>
            </a:r>
          </a:p>
          <a:p>
            <a:pPr lvl="1"/>
            <a:r>
              <a:rPr lang="nl-BE" dirty="0"/>
              <a:t>Operator bepaalt volgorde</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555" y="3267457"/>
            <a:ext cx="4295740" cy="3039236"/>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4552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499-E720-4BF8-AC7E-C5CF4E0BFB66}"/>
              </a:ext>
            </a:extLst>
          </p:cNvPr>
          <p:cNvSpPr>
            <a:spLocks noGrp="1"/>
          </p:cNvSpPr>
          <p:nvPr>
            <p:ph type="title"/>
          </p:nvPr>
        </p:nvSpPr>
        <p:spPr/>
        <p:txBody>
          <a:bodyPr/>
          <a:lstStyle/>
          <a:p>
            <a:r>
              <a:rPr lang="en-US" dirty="0" err="1"/>
              <a:t>Programmeren</a:t>
            </a:r>
            <a:r>
              <a:rPr lang="en-US" dirty="0"/>
              <a:t> in 1950-1975</a:t>
            </a:r>
          </a:p>
        </p:txBody>
      </p:sp>
      <p:pic>
        <p:nvPicPr>
          <p:cNvPr id="5" name="Picture 4">
            <a:extLst>
              <a:ext uri="{FF2B5EF4-FFF2-40B4-BE49-F238E27FC236}">
                <a16:creationId xmlns:a16="http://schemas.microsoft.com/office/drawing/2014/main" id="{64B4EC3B-E9BE-487E-B0C0-D86B411B43A2}"/>
              </a:ext>
            </a:extLst>
          </p:cNvPr>
          <p:cNvPicPr>
            <a:picLocks noChangeAspect="1"/>
          </p:cNvPicPr>
          <p:nvPr/>
        </p:nvPicPr>
        <p:blipFill>
          <a:blip r:embed="rId3"/>
          <a:stretch>
            <a:fillRect/>
          </a:stretch>
        </p:blipFill>
        <p:spPr>
          <a:xfrm>
            <a:off x="8705151" y="1999488"/>
            <a:ext cx="3486849" cy="4858512"/>
          </a:xfrm>
          <a:prstGeom prst="rect">
            <a:avLst/>
          </a:prstGeom>
        </p:spPr>
      </p:pic>
      <p:sp>
        <p:nvSpPr>
          <p:cNvPr id="6" name="TextBox 5">
            <a:extLst>
              <a:ext uri="{FF2B5EF4-FFF2-40B4-BE49-F238E27FC236}">
                <a16:creationId xmlns:a16="http://schemas.microsoft.com/office/drawing/2014/main" id="{4D948712-662F-4213-9629-E32AA57C8939}"/>
              </a:ext>
            </a:extLst>
          </p:cNvPr>
          <p:cNvSpPr txBox="1"/>
          <p:nvPr/>
        </p:nvSpPr>
        <p:spPr>
          <a:xfrm>
            <a:off x="475488" y="1999488"/>
            <a:ext cx="3779520"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1</a:t>
            </a:r>
          </a:p>
        </p:txBody>
      </p:sp>
    </p:spTree>
    <p:extLst>
      <p:ext uri="{BB962C8B-B14F-4D97-AF65-F5344CB8AC3E}">
        <p14:creationId xmlns:p14="http://schemas.microsoft.com/office/powerpoint/2010/main" val="1430775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499-E720-4BF8-AC7E-C5CF4E0BFB66}"/>
              </a:ext>
            </a:extLst>
          </p:cNvPr>
          <p:cNvSpPr>
            <a:spLocks noGrp="1"/>
          </p:cNvSpPr>
          <p:nvPr>
            <p:ph type="title"/>
          </p:nvPr>
        </p:nvSpPr>
        <p:spPr/>
        <p:txBody>
          <a:bodyPr/>
          <a:lstStyle/>
          <a:p>
            <a:r>
              <a:rPr lang="en-US" dirty="0" err="1"/>
              <a:t>Programmeren</a:t>
            </a:r>
            <a:r>
              <a:rPr lang="en-US" dirty="0"/>
              <a:t> in 1950-1975</a:t>
            </a:r>
          </a:p>
        </p:txBody>
      </p:sp>
      <p:sp>
        <p:nvSpPr>
          <p:cNvPr id="6" name="TextBox 5">
            <a:extLst>
              <a:ext uri="{FF2B5EF4-FFF2-40B4-BE49-F238E27FC236}">
                <a16:creationId xmlns:a16="http://schemas.microsoft.com/office/drawing/2014/main" id="{4D948712-662F-4213-9629-E32AA57C8939}"/>
              </a:ext>
            </a:extLst>
          </p:cNvPr>
          <p:cNvSpPr txBox="1"/>
          <p:nvPr/>
        </p:nvSpPr>
        <p:spPr>
          <a:xfrm>
            <a:off x="219456" y="5510177"/>
            <a:ext cx="3779520"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2</a:t>
            </a:r>
          </a:p>
        </p:txBody>
      </p:sp>
      <p:pic>
        <p:nvPicPr>
          <p:cNvPr id="8" name="Picture 7">
            <a:extLst>
              <a:ext uri="{FF2B5EF4-FFF2-40B4-BE49-F238E27FC236}">
                <a16:creationId xmlns:a16="http://schemas.microsoft.com/office/drawing/2014/main" id="{608EFE75-FC17-474C-B177-ADD344AA3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402" y="1751545"/>
            <a:ext cx="6245925" cy="4970231"/>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569303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499-E720-4BF8-AC7E-C5CF4E0BFB66}"/>
              </a:ext>
            </a:extLst>
          </p:cNvPr>
          <p:cNvSpPr>
            <a:spLocks noGrp="1"/>
          </p:cNvSpPr>
          <p:nvPr>
            <p:ph type="title"/>
          </p:nvPr>
        </p:nvSpPr>
        <p:spPr/>
        <p:txBody>
          <a:bodyPr/>
          <a:lstStyle/>
          <a:p>
            <a:r>
              <a:rPr lang="en-US" dirty="0" err="1"/>
              <a:t>Programmeren</a:t>
            </a:r>
            <a:r>
              <a:rPr lang="en-US" dirty="0"/>
              <a:t> in 1950-1975</a:t>
            </a:r>
          </a:p>
        </p:txBody>
      </p:sp>
      <p:sp>
        <p:nvSpPr>
          <p:cNvPr id="6" name="TextBox 5">
            <a:extLst>
              <a:ext uri="{FF2B5EF4-FFF2-40B4-BE49-F238E27FC236}">
                <a16:creationId xmlns:a16="http://schemas.microsoft.com/office/drawing/2014/main" id="{4D948712-662F-4213-9629-E32AA57C8939}"/>
              </a:ext>
            </a:extLst>
          </p:cNvPr>
          <p:cNvSpPr txBox="1"/>
          <p:nvPr/>
        </p:nvSpPr>
        <p:spPr>
          <a:xfrm>
            <a:off x="8412480" y="5376065"/>
            <a:ext cx="3779520"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3</a:t>
            </a:r>
          </a:p>
        </p:txBody>
      </p:sp>
      <p:pic>
        <p:nvPicPr>
          <p:cNvPr id="5" name="Picture 4">
            <a:extLst>
              <a:ext uri="{FF2B5EF4-FFF2-40B4-BE49-F238E27FC236}">
                <a16:creationId xmlns:a16="http://schemas.microsoft.com/office/drawing/2014/main" id="{1ADC4EC4-3F38-4041-A4E8-B1D2BF24C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 y="1877568"/>
            <a:ext cx="6595872" cy="4713850"/>
          </a:xfrm>
          <a:prstGeom prst="rect">
            <a:avLst/>
          </a:prstGeom>
          <a:effectLst>
            <a:outerShdw blurRad="50800" dist="76200" dir="2700000" algn="tl" rotWithShape="0">
              <a:prstClr val="black">
                <a:alpha val="40000"/>
              </a:prstClr>
            </a:outerShdw>
          </a:effectLst>
        </p:spPr>
      </p:pic>
      <p:pic>
        <p:nvPicPr>
          <p:cNvPr id="7" name="Picture 6">
            <a:extLst>
              <a:ext uri="{FF2B5EF4-FFF2-40B4-BE49-F238E27FC236}">
                <a16:creationId xmlns:a16="http://schemas.microsoft.com/office/drawing/2014/main" id="{2D4571AC-9627-4A56-8540-42FAE6082F61}"/>
              </a:ext>
            </a:extLst>
          </p:cNvPr>
          <p:cNvPicPr>
            <a:picLocks noChangeAspect="1"/>
          </p:cNvPicPr>
          <p:nvPr/>
        </p:nvPicPr>
        <p:blipFill>
          <a:blip r:embed="rId4"/>
          <a:stretch>
            <a:fillRect/>
          </a:stretch>
        </p:blipFill>
        <p:spPr>
          <a:xfrm>
            <a:off x="7785045" y="2487167"/>
            <a:ext cx="4406955" cy="2979941"/>
          </a:xfrm>
          <a:prstGeom prst="rect">
            <a:avLst/>
          </a:prstGeom>
        </p:spPr>
      </p:pic>
    </p:spTree>
    <p:extLst>
      <p:ext uri="{BB962C8B-B14F-4D97-AF65-F5344CB8AC3E}">
        <p14:creationId xmlns:p14="http://schemas.microsoft.com/office/powerpoint/2010/main" val="408072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499-E720-4BF8-AC7E-C5CF4E0BFB66}"/>
              </a:ext>
            </a:extLst>
          </p:cNvPr>
          <p:cNvSpPr>
            <a:spLocks noGrp="1"/>
          </p:cNvSpPr>
          <p:nvPr>
            <p:ph type="title"/>
          </p:nvPr>
        </p:nvSpPr>
        <p:spPr/>
        <p:txBody>
          <a:bodyPr/>
          <a:lstStyle/>
          <a:p>
            <a:r>
              <a:rPr lang="en-US" dirty="0" err="1"/>
              <a:t>Programmeren</a:t>
            </a:r>
            <a:r>
              <a:rPr lang="en-US" dirty="0"/>
              <a:t> in 1950-1975</a:t>
            </a:r>
          </a:p>
        </p:txBody>
      </p:sp>
      <p:sp>
        <p:nvSpPr>
          <p:cNvPr id="6" name="TextBox 5">
            <a:extLst>
              <a:ext uri="{FF2B5EF4-FFF2-40B4-BE49-F238E27FC236}">
                <a16:creationId xmlns:a16="http://schemas.microsoft.com/office/drawing/2014/main" id="{4D948712-662F-4213-9629-E32AA57C8939}"/>
              </a:ext>
            </a:extLst>
          </p:cNvPr>
          <p:cNvSpPr txBox="1"/>
          <p:nvPr/>
        </p:nvSpPr>
        <p:spPr>
          <a:xfrm>
            <a:off x="8412480" y="5376065"/>
            <a:ext cx="3779520"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4</a:t>
            </a:r>
          </a:p>
        </p:txBody>
      </p:sp>
      <p:pic>
        <p:nvPicPr>
          <p:cNvPr id="8" name="Picture 7">
            <a:extLst>
              <a:ext uri="{FF2B5EF4-FFF2-40B4-BE49-F238E27FC236}">
                <a16:creationId xmlns:a16="http://schemas.microsoft.com/office/drawing/2014/main" id="{AB210886-89E6-46E6-B44E-679FBDE7420E}"/>
              </a:ext>
            </a:extLst>
          </p:cNvPr>
          <p:cNvPicPr>
            <a:picLocks noChangeAspect="1"/>
          </p:cNvPicPr>
          <p:nvPr/>
        </p:nvPicPr>
        <p:blipFill>
          <a:blip r:embed="rId3"/>
          <a:stretch>
            <a:fillRect/>
          </a:stretch>
        </p:blipFill>
        <p:spPr>
          <a:xfrm>
            <a:off x="192023" y="1934976"/>
            <a:ext cx="7565589" cy="4270897"/>
          </a:xfrm>
          <a:prstGeom prst="rect">
            <a:avLst/>
          </a:prstGeom>
          <a:effectLst>
            <a:outerShdw blurRad="50800" dist="76200" dir="2700000" algn="tl" rotWithShape="0">
              <a:prstClr val="black">
                <a:alpha val="40000"/>
              </a:prstClr>
            </a:outerShdw>
          </a:effectLst>
        </p:spPr>
      </p:pic>
      <p:sp>
        <p:nvSpPr>
          <p:cNvPr id="3" name="Arc 2">
            <a:extLst>
              <a:ext uri="{FF2B5EF4-FFF2-40B4-BE49-F238E27FC236}">
                <a16:creationId xmlns:a16="http://schemas.microsoft.com/office/drawing/2014/main" id="{034A008E-E983-421D-A9F6-03EB2E1754B7}"/>
              </a:ext>
            </a:extLst>
          </p:cNvPr>
          <p:cNvSpPr/>
          <p:nvPr/>
        </p:nvSpPr>
        <p:spPr>
          <a:xfrm rot="20425107">
            <a:off x="362728" y="3125610"/>
            <a:ext cx="10054120" cy="3308040"/>
          </a:xfrm>
          <a:prstGeom prst="arc">
            <a:avLst/>
          </a:prstGeom>
          <a:ln w="130175">
            <a:solidFill>
              <a:srgbClr val="E00049"/>
            </a:solidFill>
            <a:headEnd type="triangle"/>
          </a:ln>
          <a:effectLst>
            <a:outerShdw blurRad="50800" dist="762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a:extLst>
              <a:ext uri="{FF2B5EF4-FFF2-40B4-BE49-F238E27FC236}">
                <a16:creationId xmlns:a16="http://schemas.microsoft.com/office/drawing/2014/main" id="{A4E4ED8E-F936-4B3C-AAE7-88DB510E23CE}"/>
              </a:ext>
            </a:extLst>
          </p:cNvPr>
          <p:cNvPicPr>
            <a:picLocks noChangeAspect="1"/>
          </p:cNvPicPr>
          <p:nvPr/>
        </p:nvPicPr>
        <p:blipFill>
          <a:blip r:embed="rId4"/>
          <a:stretch>
            <a:fillRect/>
          </a:stretch>
        </p:blipFill>
        <p:spPr>
          <a:xfrm>
            <a:off x="9023110" y="2906391"/>
            <a:ext cx="3168890" cy="232806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83055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0"/>
                                  </p:stCondLst>
                                  <p:childTnLst>
                                    <p:animEffect transition="out" filter="fade">
                                      <p:cBhvr>
                                        <p:cTn id="6" dur="2000" tmFilter="0, 0; .2, .5; .8, .5; 1, 0"/>
                                        <p:tgtEl>
                                          <p:spTgt spid="3"/>
                                        </p:tgtEl>
                                      </p:cBhvr>
                                    </p:animEffect>
                                    <p:animScale>
                                      <p:cBhvr>
                                        <p:cTn id="7" dur="10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Praktisch</a:t>
            </a:r>
          </a:p>
        </p:txBody>
      </p:sp>
      <p:sp>
        <p:nvSpPr>
          <p:cNvPr id="3" name="Tijdelijke aanduiding voor inhoud 2"/>
          <p:cNvSpPr>
            <a:spLocks noGrp="1"/>
          </p:cNvSpPr>
          <p:nvPr>
            <p:ph idx="1"/>
          </p:nvPr>
        </p:nvSpPr>
        <p:spPr/>
        <p:txBody>
          <a:bodyPr/>
          <a:lstStyle/>
          <a:p>
            <a:r>
              <a:rPr lang="en-US" dirty="0"/>
              <a:t>Lessen</a:t>
            </a:r>
          </a:p>
          <a:p>
            <a:pPr lvl="1"/>
            <a:r>
              <a:rPr lang="en-US" dirty="0"/>
              <a:t>1u/week </a:t>
            </a:r>
            <a:r>
              <a:rPr lang="en-US" dirty="0" err="1"/>
              <a:t>theorie</a:t>
            </a:r>
            <a:endParaRPr lang="en-US" dirty="0"/>
          </a:p>
          <a:p>
            <a:pPr lvl="1"/>
            <a:r>
              <a:rPr lang="en-US" dirty="0"/>
              <a:t>2u/week </a:t>
            </a:r>
            <a:r>
              <a:rPr lang="en-US" dirty="0" err="1"/>
              <a:t>praktijk</a:t>
            </a:r>
            <a:r>
              <a:rPr lang="en-US" dirty="0"/>
              <a:t> (</a:t>
            </a:r>
            <a:r>
              <a:rPr lang="en-US" dirty="0" err="1"/>
              <a:t>zie</a:t>
            </a:r>
            <a:r>
              <a:rPr lang="en-US" dirty="0"/>
              <a:t> </a:t>
            </a:r>
            <a:r>
              <a:rPr lang="en-US" dirty="0" err="1"/>
              <a:t>uurrooster</a:t>
            </a:r>
            <a:r>
              <a:rPr lang="en-US" dirty="0"/>
              <a:t>), maar </a:t>
            </a:r>
            <a:r>
              <a:rPr lang="en-US" dirty="0" err="1"/>
              <a:t>niet</a:t>
            </a:r>
            <a:r>
              <a:rPr lang="en-US" dirty="0"/>
              <a:t> tot het </a:t>
            </a:r>
            <a:r>
              <a:rPr lang="en-US" dirty="0" err="1"/>
              <a:t>einde</a:t>
            </a:r>
            <a:r>
              <a:rPr lang="en-US" dirty="0"/>
              <a:t> van </a:t>
            </a:r>
            <a:r>
              <a:rPr lang="en-US"/>
              <a:t>het semester</a:t>
            </a:r>
            <a:endParaRPr lang="en-US" dirty="0"/>
          </a:p>
          <a:p>
            <a:pPr lvl="1"/>
            <a:endParaRPr lang="en-US" dirty="0"/>
          </a:p>
          <a:p>
            <a:r>
              <a:rPr lang="en-US" dirty="0" err="1"/>
              <a:t>Evaluatie</a:t>
            </a:r>
            <a:endParaRPr lang="en-US" dirty="0"/>
          </a:p>
          <a:p>
            <a:pPr lvl="1"/>
            <a:r>
              <a:rPr lang="en-US" dirty="0"/>
              <a:t>50% </a:t>
            </a:r>
            <a:r>
              <a:rPr lang="en-US" dirty="0" err="1"/>
              <a:t>praktijktest</a:t>
            </a:r>
            <a:r>
              <a:rPr lang="en-US" dirty="0"/>
              <a:t> (</a:t>
            </a:r>
            <a:r>
              <a:rPr lang="en-US" dirty="0" err="1"/>
              <a:t>einde</a:t>
            </a:r>
            <a:r>
              <a:rPr lang="en-US" dirty="0"/>
              <a:t> van het semester)</a:t>
            </a:r>
          </a:p>
          <a:p>
            <a:pPr lvl="1"/>
            <a:r>
              <a:rPr lang="en-US" dirty="0"/>
              <a:t>50% </a:t>
            </a:r>
            <a:r>
              <a:rPr lang="en-US" dirty="0" err="1"/>
              <a:t>examen</a:t>
            </a:r>
            <a:r>
              <a:rPr lang="en-US" dirty="0"/>
              <a:t> </a:t>
            </a:r>
            <a:r>
              <a:rPr lang="en-US" dirty="0" err="1"/>
              <a:t>eerste</a:t>
            </a:r>
            <a:r>
              <a:rPr lang="en-US" dirty="0"/>
              <a:t> zit</a:t>
            </a:r>
          </a:p>
          <a:p>
            <a:pPr lvl="1"/>
            <a:r>
              <a:rPr lang="en-US" dirty="0"/>
              <a:t>100% </a:t>
            </a:r>
            <a:r>
              <a:rPr lang="en-US" dirty="0" err="1"/>
              <a:t>examen</a:t>
            </a:r>
            <a:r>
              <a:rPr lang="en-US" dirty="0"/>
              <a:t> </a:t>
            </a:r>
            <a:r>
              <a:rPr lang="en-US" dirty="0" err="1"/>
              <a:t>tweede</a:t>
            </a:r>
            <a:r>
              <a:rPr lang="en-US" dirty="0"/>
              <a:t> zit</a:t>
            </a:r>
          </a:p>
          <a:p>
            <a:endParaRPr lang="nl-BE" dirty="0"/>
          </a:p>
        </p:txBody>
      </p:sp>
    </p:spTree>
    <p:extLst>
      <p:ext uri="{BB962C8B-B14F-4D97-AF65-F5344CB8AC3E}">
        <p14:creationId xmlns:p14="http://schemas.microsoft.com/office/powerpoint/2010/main" val="2695334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ED5A-D453-4293-981D-ACF123C64F18}"/>
              </a:ext>
            </a:extLst>
          </p:cNvPr>
          <p:cNvSpPr>
            <a:spLocks noGrp="1"/>
          </p:cNvSpPr>
          <p:nvPr>
            <p:ph type="title"/>
          </p:nvPr>
        </p:nvSpPr>
        <p:spPr/>
        <p:txBody>
          <a:bodyPr/>
          <a:lstStyle/>
          <a:p>
            <a:r>
              <a:rPr lang="en-US" dirty="0" err="1"/>
              <a:t>Programmeren</a:t>
            </a:r>
            <a:r>
              <a:rPr lang="en-US" dirty="0"/>
              <a:t> in 1950-1975</a:t>
            </a:r>
          </a:p>
        </p:txBody>
      </p:sp>
      <p:pic>
        <p:nvPicPr>
          <p:cNvPr id="5" name="Picture 4">
            <a:extLst>
              <a:ext uri="{FF2B5EF4-FFF2-40B4-BE49-F238E27FC236}">
                <a16:creationId xmlns:a16="http://schemas.microsoft.com/office/drawing/2014/main" id="{6DE6A236-C882-4A63-84D5-2FF8AC75ECC5}"/>
              </a:ext>
            </a:extLst>
          </p:cNvPr>
          <p:cNvPicPr>
            <a:picLocks noChangeAspect="1"/>
          </p:cNvPicPr>
          <p:nvPr/>
        </p:nvPicPr>
        <p:blipFill>
          <a:blip r:embed="rId3"/>
          <a:stretch>
            <a:fillRect/>
          </a:stretch>
        </p:blipFill>
        <p:spPr>
          <a:xfrm>
            <a:off x="0" y="1783778"/>
            <a:ext cx="3657600" cy="5464366"/>
          </a:xfrm>
          <a:prstGeom prst="rect">
            <a:avLst/>
          </a:prstGeom>
        </p:spPr>
      </p:pic>
      <p:sp>
        <p:nvSpPr>
          <p:cNvPr id="6" name="TextBox 5">
            <a:extLst>
              <a:ext uri="{FF2B5EF4-FFF2-40B4-BE49-F238E27FC236}">
                <a16:creationId xmlns:a16="http://schemas.microsoft.com/office/drawing/2014/main" id="{8FA004E6-82F3-462C-9F29-7246685F4381}"/>
              </a:ext>
            </a:extLst>
          </p:cNvPr>
          <p:cNvSpPr txBox="1"/>
          <p:nvPr/>
        </p:nvSpPr>
        <p:spPr>
          <a:xfrm>
            <a:off x="6850944" y="3184076"/>
            <a:ext cx="3779520"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5</a:t>
            </a:r>
          </a:p>
        </p:txBody>
      </p:sp>
    </p:spTree>
    <p:extLst>
      <p:ext uri="{BB962C8B-B14F-4D97-AF65-F5344CB8AC3E}">
        <p14:creationId xmlns:p14="http://schemas.microsoft.com/office/powerpoint/2010/main" val="1975008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6FE09-90EC-448D-9721-EFBBF3C28F80}"/>
              </a:ext>
            </a:extLst>
          </p:cNvPr>
          <p:cNvSpPr>
            <a:spLocks noGrp="1"/>
          </p:cNvSpPr>
          <p:nvPr>
            <p:ph type="title"/>
          </p:nvPr>
        </p:nvSpPr>
        <p:spPr/>
        <p:txBody>
          <a:bodyPr/>
          <a:lstStyle/>
          <a:p>
            <a:r>
              <a:rPr lang="en-US" dirty="0" err="1"/>
              <a:t>Programmeren</a:t>
            </a:r>
            <a:r>
              <a:rPr lang="en-US" dirty="0"/>
              <a:t> in 1950-1975</a:t>
            </a:r>
          </a:p>
        </p:txBody>
      </p:sp>
      <p:sp>
        <p:nvSpPr>
          <p:cNvPr id="6" name="TextBox 5">
            <a:extLst>
              <a:ext uri="{FF2B5EF4-FFF2-40B4-BE49-F238E27FC236}">
                <a16:creationId xmlns:a16="http://schemas.microsoft.com/office/drawing/2014/main" id="{3864E808-C716-44AA-B9EE-23D3DD7549B7}"/>
              </a:ext>
            </a:extLst>
          </p:cNvPr>
          <p:cNvSpPr txBox="1"/>
          <p:nvPr/>
        </p:nvSpPr>
        <p:spPr>
          <a:xfrm>
            <a:off x="4781152" y="1757612"/>
            <a:ext cx="3341568" cy="1323439"/>
          </a:xfrm>
          <a:prstGeom prst="rect">
            <a:avLst/>
          </a:prstGeom>
          <a:noFill/>
        </p:spPr>
        <p:txBody>
          <a:bodyPr wrap="square" rtlCol="0">
            <a:spAutoFit/>
          </a:bodyPr>
          <a:lstStyle/>
          <a:p>
            <a:r>
              <a:rPr lang="en-US" sz="8000" dirty="0" err="1">
                <a:effectLst>
                  <a:outerShdw blurRad="38100" dist="38100" dir="2700000" algn="tl">
                    <a:srgbClr val="000000">
                      <a:alpha val="43137"/>
                    </a:srgbClr>
                  </a:outerShdw>
                </a:effectLst>
              </a:rPr>
              <a:t>Stap</a:t>
            </a:r>
            <a:r>
              <a:rPr lang="en-US" sz="8000" dirty="0">
                <a:effectLst>
                  <a:outerShdw blurRad="38100" dist="38100" dir="2700000" algn="tl">
                    <a:srgbClr val="000000">
                      <a:alpha val="43137"/>
                    </a:srgbClr>
                  </a:outerShdw>
                </a:effectLst>
              </a:rPr>
              <a:t> 6</a:t>
            </a:r>
          </a:p>
        </p:txBody>
      </p:sp>
      <p:pic>
        <p:nvPicPr>
          <p:cNvPr id="7" name="Picture 6">
            <a:extLst>
              <a:ext uri="{FF2B5EF4-FFF2-40B4-BE49-F238E27FC236}">
                <a16:creationId xmlns:a16="http://schemas.microsoft.com/office/drawing/2014/main" id="{F6D068D0-74D3-47D2-9837-3D4CDB1648E8}"/>
              </a:ext>
            </a:extLst>
          </p:cNvPr>
          <p:cNvPicPr>
            <a:picLocks noChangeAspect="1"/>
          </p:cNvPicPr>
          <p:nvPr/>
        </p:nvPicPr>
        <p:blipFill>
          <a:blip r:embed="rId3"/>
          <a:stretch>
            <a:fillRect/>
          </a:stretch>
        </p:blipFill>
        <p:spPr>
          <a:xfrm>
            <a:off x="8440888" y="1742849"/>
            <a:ext cx="3117127" cy="4077203"/>
          </a:xfrm>
          <a:prstGeom prst="rect">
            <a:avLst/>
          </a:prstGeom>
          <a:effectLst>
            <a:outerShdw blurRad="50800" dist="76200" dir="2700000" algn="tl" rotWithShape="0">
              <a:prstClr val="black">
                <a:alpha val="40000"/>
              </a:prstClr>
            </a:outerShdw>
          </a:effectLst>
        </p:spPr>
      </p:pic>
      <p:pic>
        <p:nvPicPr>
          <p:cNvPr id="8" name="Picture 7">
            <a:extLst>
              <a:ext uri="{FF2B5EF4-FFF2-40B4-BE49-F238E27FC236}">
                <a16:creationId xmlns:a16="http://schemas.microsoft.com/office/drawing/2014/main" id="{CE3EC227-0F63-4BFC-8B23-013A55698456}"/>
              </a:ext>
            </a:extLst>
          </p:cNvPr>
          <p:cNvPicPr>
            <a:picLocks noChangeAspect="1"/>
          </p:cNvPicPr>
          <p:nvPr/>
        </p:nvPicPr>
        <p:blipFill>
          <a:blip r:embed="rId4"/>
          <a:stretch>
            <a:fillRect/>
          </a:stretch>
        </p:blipFill>
        <p:spPr>
          <a:xfrm>
            <a:off x="363016" y="2722873"/>
            <a:ext cx="3611576" cy="390957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06870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Menselijke operator</a:t>
            </a:r>
          </a:p>
        </p:txBody>
      </p:sp>
      <p:sp>
        <p:nvSpPr>
          <p:cNvPr id="3" name="Tijdelijke aanduiding voor inhoud 2"/>
          <p:cNvSpPr>
            <a:spLocks noGrp="1"/>
          </p:cNvSpPr>
          <p:nvPr>
            <p:ph idx="1"/>
          </p:nvPr>
        </p:nvSpPr>
        <p:spPr>
          <a:xfrm>
            <a:off x="638527" y="1854200"/>
            <a:ext cx="9948333" cy="4242154"/>
          </a:xfrm>
        </p:spPr>
        <p:txBody>
          <a:bodyPr/>
          <a:lstStyle/>
          <a:p>
            <a:r>
              <a:rPr lang="nl-BE" dirty="0"/>
              <a:t>Operator houdt gegevens bij over computergebruik</a:t>
            </a:r>
          </a:p>
          <a:p>
            <a:pPr lvl="1"/>
            <a:r>
              <a:rPr lang="nl-BE" dirty="0"/>
              <a:t>Gebruikte tijd</a:t>
            </a:r>
          </a:p>
          <a:p>
            <a:pPr lvl="1"/>
            <a:r>
              <a:rPr lang="nl-BE" dirty="0"/>
              <a:t>Operator interventies</a:t>
            </a:r>
          </a:p>
          <a:p>
            <a:pPr lvl="1"/>
            <a:r>
              <a:rPr lang="nl-BE" dirty="0"/>
              <a:t>Aantal gelezen ponskaarten</a:t>
            </a:r>
          </a:p>
          <a:p>
            <a:pPr lvl="1"/>
            <a:r>
              <a:rPr lang="nl-BE" dirty="0"/>
              <a:t>…</a:t>
            </a:r>
          </a:p>
          <a:p>
            <a:r>
              <a:rPr lang="nl-BE" dirty="0"/>
              <a:t>Computergebruik wordt gefactureerd</a:t>
            </a:r>
          </a:p>
          <a:p>
            <a:endParaRPr lang="nl-BE" dirty="0"/>
          </a:p>
          <a:p>
            <a:r>
              <a:rPr lang="nl-BE" dirty="0"/>
              <a:t>Werkte zeer goed, tot computers krachtiger werden…</a:t>
            </a:r>
          </a:p>
        </p:txBody>
      </p:sp>
    </p:spTree>
    <p:extLst>
      <p:ext uri="{BB962C8B-B14F-4D97-AF65-F5344CB8AC3E}">
        <p14:creationId xmlns:p14="http://schemas.microsoft.com/office/powerpoint/2010/main" val="298564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Krachtigere computers</a:t>
            </a:r>
          </a:p>
        </p:txBody>
      </p:sp>
      <p:sp>
        <p:nvSpPr>
          <p:cNvPr id="3" name="Tijdelijke aanduiding voor inhoud 2"/>
          <p:cNvSpPr>
            <a:spLocks noGrp="1"/>
          </p:cNvSpPr>
          <p:nvPr>
            <p:ph idx="1"/>
          </p:nvPr>
        </p:nvSpPr>
        <p:spPr>
          <a:xfrm>
            <a:off x="1000477" y="1758950"/>
            <a:ext cx="9948333" cy="4242154"/>
          </a:xfrm>
        </p:spPr>
        <p:txBody>
          <a:bodyPr/>
          <a:lstStyle/>
          <a:p>
            <a:r>
              <a:rPr lang="nl-BE" dirty="0"/>
              <a:t>Computers worden </a:t>
            </a:r>
            <a:r>
              <a:rPr lang="nl-BE" dirty="0">
                <a:solidFill>
                  <a:srgbClr val="E00049"/>
                </a:solidFill>
              </a:rPr>
              <a:t>krachtiger</a:t>
            </a:r>
          </a:p>
          <a:p>
            <a:pPr lvl="1">
              <a:buFont typeface="Symbol" panose="05050102010706020507" pitchFamily="18" charset="2"/>
              <a:buChar char="Þ"/>
            </a:pPr>
            <a:r>
              <a:rPr lang="nl-BE" dirty="0"/>
              <a:t>Minder tijd nodig om een programma uit te voeren</a:t>
            </a:r>
          </a:p>
          <a:p>
            <a:pPr lvl="1">
              <a:buFont typeface="Symbol" panose="05050102010706020507" pitchFamily="18" charset="2"/>
              <a:buChar char="Þ"/>
            </a:pPr>
            <a:endParaRPr lang="nl-BE" dirty="0"/>
          </a:p>
          <a:p>
            <a:pPr marL="457200" lvl="1" indent="0">
              <a:buNone/>
            </a:pPr>
            <a:r>
              <a:rPr lang="nl-BE" dirty="0"/>
              <a:t>Maar de operator heeft nog steeds evenveel tijd nodig om deze in te laden en op te starten…</a:t>
            </a:r>
          </a:p>
          <a:p>
            <a:pPr marL="457200" lvl="1" indent="0">
              <a:buNone/>
            </a:pPr>
            <a:endParaRPr lang="nl-BE" dirty="0"/>
          </a:p>
          <a:p>
            <a:r>
              <a:rPr lang="nl-BE" dirty="0"/>
              <a:t>Gevolg: </a:t>
            </a:r>
          </a:p>
          <a:p>
            <a:pPr lvl="1"/>
            <a:r>
              <a:rPr lang="nl-BE" dirty="0"/>
              <a:t>Fabrikanten leveren uitgebreide ingebouwde </a:t>
            </a:r>
            <a:r>
              <a:rPr lang="nl-BE" dirty="0">
                <a:solidFill>
                  <a:srgbClr val="E00049"/>
                </a:solidFill>
              </a:rPr>
              <a:t>bibliotheken</a:t>
            </a:r>
            <a:r>
              <a:rPr lang="nl-BE" dirty="0"/>
              <a:t> mee met het computersysteem die het computergebruik beheren</a:t>
            </a:r>
          </a:p>
        </p:txBody>
      </p:sp>
    </p:spTree>
    <p:extLst>
      <p:ext uri="{BB962C8B-B14F-4D97-AF65-F5344CB8AC3E}">
        <p14:creationId xmlns:p14="http://schemas.microsoft.com/office/powerpoint/2010/main" val="28736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Eerste besturingssystemen</a:t>
            </a:r>
          </a:p>
        </p:txBody>
      </p:sp>
      <p:sp>
        <p:nvSpPr>
          <p:cNvPr id="3" name="Tijdelijke aanduiding voor inhoud 2"/>
          <p:cNvSpPr>
            <a:spLocks noGrp="1"/>
          </p:cNvSpPr>
          <p:nvPr>
            <p:ph idx="1"/>
          </p:nvPr>
        </p:nvSpPr>
        <p:spPr>
          <a:xfrm>
            <a:off x="638527" y="1854200"/>
            <a:ext cx="9948333" cy="4242154"/>
          </a:xfrm>
        </p:spPr>
        <p:txBody>
          <a:bodyPr/>
          <a:lstStyle/>
          <a:p>
            <a:r>
              <a:rPr lang="nl-BE" dirty="0"/>
              <a:t>Bibliotheken voor…</a:t>
            </a:r>
          </a:p>
          <a:p>
            <a:pPr lvl="1"/>
            <a:r>
              <a:rPr lang="nl-BE" dirty="0"/>
              <a:t>opstarten van programma’s</a:t>
            </a:r>
          </a:p>
          <a:p>
            <a:pPr lvl="1"/>
            <a:r>
              <a:rPr lang="nl-BE" dirty="0"/>
              <a:t>bijhouden van facturatiegegevens</a:t>
            </a:r>
          </a:p>
          <a:p>
            <a:pPr lvl="1"/>
            <a:r>
              <a:rPr lang="nl-BE" dirty="0"/>
              <a:t>vaak gebruikte routine’s (bv. in- en uitvoer)</a:t>
            </a:r>
          </a:p>
          <a:p>
            <a:pPr lvl="1"/>
            <a:r>
              <a:rPr lang="nl-BE" dirty="0"/>
              <a:t>…</a:t>
            </a:r>
          </a:p>
          <a:p>
            <a:pPr lvl="1"/>
            <a:r>
              <a:rPr lang="nl-BE" dirty="0"/>
              <a:t>beheer en bescherming (tegen misbruik) van hulpmiddelen</a:t>
            </a:r>
            <a:br>
              <a:rPr lang="nl-BE" dirty="0"/>
            </a:br>
            <a:r>
              <a:rPr lang="nl-BE" dirty="0"/>
              <a:t>	 </a:t>
            </a:r>
            <a:r>
              <a:rPr lang="nl-BE" dirty="0">
                <a:sym typeface="Symbol" panose="05050102010706020507" pitchFamily="18" charset="2"/>
              </a:rPr>
              <a:t></a:t>
            </a:r>
            <a:r>
              <a:rPr lang="nl-BE" dirty="0"/>
              <a:t> </a:t>
            </a:r>
            <a:r>
              <a:rPr lang="nl-BE" dirty="0">
                <a:solidFill>
                  <a:srgbClr val="E00049"/>
                </a:solidFill>
              </a:rPr>
              <a:t>eerste</a:t>
            </a:r>
            <a:r>
              <a:rPr lang="nl-BE" dirty="0"/>
              <a:t> </a:t>
            </a:r>
            <a:r>
              <a:rPr lang="nl-BE" dirty="0">
                <a:solidFill>
                  <a:srgbClr val="E00049"/>
                </a:solidFill>
              </a:rPr>
              <a:t>OS</a:t>
            </a:r>
          </a:p>
        </p:txBody>
      </p:sp>
    </p:spTree>
    <p:extLst>
      <p:ext uri="{BB962C8B-B14F-4D97-AF65-F5344CB8AC3E}">
        <p14:creationId xmlns:p14="http://schemas.microsoft.com/office/powerpoint/2010/main" val="422735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Eerste échte besturingssysteem</a:t>
            </a:r>
          </a:p>
        </p:txBody>
      </p:sp>
      <p:sp>
        <p:nvSpPr>
          <p:cNvPr id="3" name="Tijdelijke aanduiding voor inhoud 2"/>
          <p:cNvSpPr>
            <a:spLocks noGrp="1"/>
          </p:cNvSpPr>
          <p:nvPr>
            <p:ph idx="1"/>
          </p:nvPr>
        </p:nvSpPr>
        <p:spPr>
          <a:xfrm>
            <a:off x="1057627" y="1806575"/>
            <a:ext cx="9948333" cy="4242154"/>
          </a:xfrm>
        </p:spPr>
        <p:txBody>
          <a:bodyPr/>
          <a:lstStyle/>
          <a:p>
            <a:r>
              <a:rPr lang="nl-BE" dirty="0"/>
              <a:t>Gebruik van </a:t>
            </a:r>
            <a:r>
              <a:rPr lang="nl-BE" dirty="0" err="1">
                <a:solidFill>
                  <a:srgbClr val="E00049"/>
                </a:solidFill>
              </a:rPr>
              <a:t>residente</a:t>
            </a:r>
            <a:r>
              <a:rPr lang="nl-BE" dirty="0"/>
              <a:t> </a:t>
            </a:r>
            <a:r>
              <a:rPr lang="nl-BE" dirty="0">
                <a:solidFill>
                  <a:srgbClr val="E00049"/>
                </a:solidFill>
              </a:rPr>
              <a:t>monitors</a:t>
            </a:r>
          </a:p>
          <a:p>
            <a:pPr lvl="1"/>
            <a:r>
              <a:rPr lang="nl-BE" dirty="0">
                <a:solidFill>
                  <a:srgbClr val="E00049"/>
                </a:solidFill>
              </a:rPr>
              <a:t>Resident: </a:t>
            </a:r>
            <a:r>
              <a:rPr lang="nl-BE" dirty="0"/>
              <a:t>steeds aanwezig in het geheugen</a:t>
            </a:r>
          </a:p>
          <a:p>
            <a:pPr lvl="1"/>
            <a:r>
              <a:rPr lang="nl-BE" dirty="0">
                <a:solidFill>
                  <a:srgbClr val="E00049"/>
                </a:solidFill>
              </a:rPr>
              <a:t>Monitor: </a:t>
            </a:r>
            <a:r>
              <a:rPr lang="nl-BE" dirty="0"/>
              <a:t>staat in voor controle van het systeem</a:t>
            </a:r>
          </a:p>
          <a:p>
            <a:pPr lvl="1"/>
            <a:endParaRPr lang="nl-BE" dirty="0">
              <a:solidFill>
                <a:srgbClr val="E00049"/>
              </a:solidFill>
            </a:endParaRPr>
          </a:p>
          <a:p>
            <a:r>
              <a:rPr lang="nl-BE" dirty="0"/>
              <a:t>Programma uitvoeren </a:t>
            </a:r>
          </a:p>
          <a:p>
            <a:pPr lvl="1"/>
            <a:r>
              <a:rPr lang="nl-BE" dirty="0"/>
              <a:t>Spring naar eerste lijn</a:t>
            </a:r>
          </a:p>
          <a:p>
            <a:pPr lvl="1"/>
            <a:r>
              <a:rPr lang="nl-BE" dirty="0"/>
              <a:t>Na afloop, spring naar residente monitor</a:t>
            </a:r>
          </a:p>
        </p:txBody>
      </p:sp>
    </p:spTree>
    <p:extLst>
      <p:ext uri="{BB962C8B-B14F-4D97-AF65-F5344CB8AC3E}">
        <p14:creationId xmlns:p14="http://schemas.microsoft.com/office/powerpoint/2010/main" val="212205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Batch-besturingssystemen</a:t>
            </a:r>
          </a:p>
        </p:txBody>
      </p:sp>
      <p:sp>
        <p:nvSpPr>
          <p:cNvPr id="3" name="Tijdelijke aanduiding voor inhoud 2"/>
          <p:cNvSpPr>
            <a:spLocks noGrp="1"/>
          </p:cNvSpPr>
          <p:nvPr>
            <p:ph idx="1"/>
          </p:nvPr>
        </p:nvSpPr>
        <p:spPr>
          <a:xfrm>
            <a:off x="1076677" y="1806575"/>
            <a:ext cx="9948333" cy="4242154"/>
          </a:xfrm>
        </p:spPr>
        <p:txBody>
          <a:bodyPr/>
          <a:lstStyle/>
          <a:p>
            <a:r>
              <a:rPr lang="nl-BE" dirty="0"/>
              <a:t>Eerste eenvoudige </a:t>
            </a:r>
            <a:r>
              <a:rPr lang="nl-BE" dirty="0">
                <a:solidFill>
                  <a:srgbClr val="E00049"/>
                </a:solidFill>
              </a:rPr>
              <a:t>batch-besturingssystemen</a:t>
            </a:r>
          </a:p>
          <a:p>
            <a:pPr lvl="1"/>
            <a:r>
              <a:rPr lang="nl-BE" dirty="0"/>
              <a:t>Programma’s als globaal pakket aan computersysteem doorgeven</a:t>
            </a:r>
          </a:p>
          <a:p>
            <a:pPr lvl="1"/>
            <a:r>
              <a:rPr lang="nl-BE" dirty="0"/>
              <a:t>Besturingssysteem voert programma’s één na één uit zonder tussenkomst van de gebruiker</a:t>
            </a:r>
          </a:p>
          <a:p>
            <a:pPr lvl="1"/>
            <a:endParaRPr lang="nl-BE" dirty="0"/>
          </a:p>
          <a:p>
            <a:r>
              <a:rPr lang="nl-BE" dirty="0"/>
              <a:t>Batch-processing heeft </a:t>
            </a:r>
            <a:r>
              <a:rPr lang="nl-BE" dirty="0">
                <a:solidFill>
                  <a:srgbClr val="E00049"/>
                </a:solidFill>
              </a:rPr>
              <a:t>efficiëntieproblemen</a:t>
            </a:r>
          </a:p>
          <a:p>
            <a:pPr lvl="1"/>
            <a:r>
              <a:rPr lang="nl-BE" dirty="0"/>
              <a:t>Processor wordt niet gebruikt tijdens afhandelen van I/O</a:t>
            </a:r>
          </a:p>
        </p:txBody>
      </p:sp>
    </p:spTree>
    <p:extLst>
      <p:ext uri="{BB962C8B-B14F-4D97-AF65-F5344CB8AC3E}">
        <p14:creationId xmlns:p14="http://schemas.microsoft.com/office/powerpoint/2010/main" val="171672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Multiprogrammatie</a:t>
            </a:r>
          </a:p>
        </p:txBody>
      </p:sp>
      <p:sp>
        <p:nvSpPr>
          <p:cNvPr id="3" name="Tijdelijke aanduiding voor inhoud 2"/>
          <p:cNvSpPr>
            <a:spLocks noGrp="1"/>
          </p:cNvSpPr>
          <p:nvPr>
            <p:ph idx="1"/>
          </p:nvPr>
        </p:nvSpPr>
        <p:spPr>
          <a:xfrm>
            <a:off x="2362552" y="1816100"/>
            <a:ext cx="9948333" cy="4242154"/>
          </a:xfrm>
        </p:spPr>
        <p:txBody>
          <a:bodyPr/>
          <a:lstStyle/>
          <a:p>
            <a:r>
              <a:rPr lang="nl-BE" dirty="0">
                <a:solidFill>
                  <a:srgbClr val="E00049"/>
                </a:solidFill>
              </a:rPr>
              <a:t>Multiprogrammatie</a:t>
            </a:r>
            <a:r>
              <a:rPr lang="nl-BE" dirty="0"/>
              <a:t> als oplossing</a:t>
            </a:r>
          </a:p>
          <a:p>
            <a:pPr lvl="1"/>
            <a:r>
              <a:rPr lang="nl-BE" dirty="0"/>
              <a:t>Meerdere programma’s aanwezig in het geheugen</a:t>
            </a:r>
          </a:p>
          <a:p>
            <a:pPr lvl="1"/>
            <a:r>
              <a:rPr lang="nl-BE" dirty="0"/>
              <a:t>Eerste programma moet wachten?</a:t>
            </a:r>
            <a:br>
              <a:rPr lang="nl-BE" dirty="0"/>
            </a:br>
            <a:r>
              <a:rPr lang="nl-BE" dirty="0"/>
              <a:t>=&gt; start tweede programma, totdat dat moet wachten</a:t>
            </a:r>
            <a:br>
              <a:rPr lang="nl-BE" dirty="0"/>
            </a:br>
            <a:r>
              <a:rPr lang="nl-BE" dirty="0"/>
              <a:t>=&gt; start eerste programma terug (als dat al klaar is), of een derde programma</a:t>
            </a:r>
          </a:p>
          <a:p>
            <a:pPr lvl="1"/>
            <a:endParaRPr lang="nl-BE" dirty="0"/>
          </a:p>
          <a:p>
            <a:pPr lvl="1"/>
            <a:r>
              <a:rPr lang="nl-BE" dirty="0"/>
              <a:t>Processor is veel vaker in gebruik </a:t>
            </a:r>
            <a:r>
              <a:rPr lang="nl-BE" sz="4400" b="1" dirty="0">
                <a:solidFill>
                  <a:schemeClr val="accent6">
                    <a:lumMod val="50000"/>
                  </a:schemeClr>
                </a:solidFill>
              </a:rPr>
              <a:t>☺</a:t>
            </a:r>
            <a:endParaRPr lang="nl-BE" sz="3200" b="1" dirty="0">
              <a:solidFill>
                <a:schemeClr val="accent6">
                  <a:lumMod val="50000"/>
                </a:schemeClr>
              </a:solidFill>
            </a:endParaRPr>
          </a:p>
          <a:p>
            <a:pPr lvl="1"/>
            <a:r>
              <a:rPr lang="nl-BE" dirty="0"/>
              <a:t>Oneindige lus in programma? </a:t>
            </a:r>
            <a:r>
              <a:rPr lang="nl-BE" b="1" dirty="0">
                <a:solidFill>
                  <a:srgbClr val="FF3333"/>
                </a:solidFill>
              </a:rPr>
              <a:t>☹</a:t>
            </a:r>
          </a:p>
          <a:p>
            <a:pPr lvl="1"/>
            <a:endParaRPr lang="nl-BE"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852" y="2431783"/>
            <a:ext cx="2171700" cy="3468954"/>
          </a:xfrm>
          <a:prstGeom prst="rect">
            <a:avLst/>
          </a:prstGeom>
        </p:spPr>
      </p:pic>
    </p:spTree>
    <p:extLst>
      <p:ext uri="{BB962C8B-B14F-4D97-AF65-F5344CB8AC3E}">
        <p14:creationId xmlns:p14="http://schemas.microsoft.com/office/powerpoint/2010/main" val="262347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Time </a:t>
            </a:r>
            <a:r>
              <a:rPr lang="nl-BE" dirty="0" err="1"/>
              <a:t>Sharing</a:t>
            </a:r>
            <a:endParaRPr lang="nl-BE" dirty="0"/>
          </a:p>
        </p:txBody>
      </p:sp>
      <p:sp>
        <p:nvSpPr>
          <p:cNvPr id="3" name="Tijdelijke aanduiding voor inhoud 2"/>
          <p:cNvSpPr>
            <a:spLocks noGrp="1"/>
          </p:cNvSpPr>
          <p:nvPr>
            <p:ph idx="1"/>
          </p:nvPr>
        </p:nvSpPr>
        <p:spPr>
          <a:xfrm>
            <a:off x="343252" y="1646238"/>
            <a:ext cx="9948333" cy="4242154"/>
          </a:xfrm>
        </p:spPr>
        <p:txBody>
          <a:bodyPr/>
          <a:lstStyle/>
          <a:p>
            <a:r>
              <a:rPr lang="nl-BE" dirty="0"/>
              <a:t>Multiprogrammatie-systemen zijn </a:t>
            </a:r>
            <a:r>
              <a:rPr lang="nl-BE" dirty="0">
                <a:solidFill>
                  <a:srgbClr val="E00049"/>
                </a:solidFill>
              </a:rPr>
              <a:t>niet interactief</a:t>
            </a:r>
          </a:p>
          <a:p>
            <a:r>
              <a:rPr lang="nl-BE" dirty="0">
                <a:solidFill>
                  <a:srgbClr val="E00049"/>
                </a:solidFill>
              </a:rPr>
              <a:t>Idee</a:t>
            </a:r>
            <a:r>
              <a:rPr lang="nl-BE" dirty="0"/>
              <a:t>: meerdere gebruikers aan één computer</a:t>
            </a:r>
          </a:p>
          <a:p>
            <a:pPr lvl="1"/>
            <a:r>
              <a:rPr lang="nl-BE" dirty="0"/>
              <a:t>Processor is om de beurt bezig met een gebruiker</a:t>
            </a:r>
          </a:p>
          <a:p>
            <a:pPr lvl="1"/>
            <a:r>
              <a:rPr lang="nl-BE" dirty="0"/>
              <a:t>Elke gebruiker heeft illusie het volledige systeem te bedienen</a:t>
            </a:r>
          </a:p>
          <a:p>
            <a:pPr lvl="1"/>
            <a:r>
              <a:rPr lang="nl-BE" dirty="0">
                <a:solidFill>
                  <a:srgbClr val="E00049"/>
                </a:solidFill>
              </a:rPr>
              <a:t>Time </a:t>
            </a:r>
            <a:r>
              <a:rPr lang="nl-BE" dirty="0" err="1">
                <a:solidFill>
                  <a:srgbClr val="E00049"/>
                </a:solidFill>
              </a:rPr>
              <a:t>sharing</a:t>
            </a:r>
            <a:r>
              <a:rPr lang="nl-BE" dirty="0">
                <a:solidFill>
                  <a:srgbClr val="E00049"/>
                </a:solidFill>
              </a:rPr>
              <a:t> </a:t>
            </a:r>
          </a:p>
          <a:p>
            <a:pPr lvl="1"/>
            <a:r>
              <a:rPr lang="nl-BE" dirty="0"/>
              <a:t>Wat als een programma nooit I/O doet? </a:t>
            </a:r>
            <a:br>
              <a:rPr lang="nl-BE" dirty="0"/>
            </a:br>
            <a:r>
              <a:rPr lang="nl-BE" dirty="0"/>
              <a:t>	=&gt; niet enkel wisselen van programma bij wachten,</a:t>
            </a:r>
            <a:br>
              <a:rPr lang="nl-BE" dirty="0"/>
            </a:br>
            <a:r>
              <a:rPr lang="nl-BE" dirty="0"/>
              <a:t>       maar ook na bepaald verloop van tijd</a:t>
            </a:r>
          </a:p>
          <a:p>
            <a:pPr lvl="1"/>
            <a:r>
              <a:rPr lang="nl-BE" dirty="0"/>
              <a:t>Interactief werken wordt mogelijk</a:t>
            </a:r>
          </a:p>
          <a:p>
            <a:r>
              <a:rPr lang="nl-BE" dirty="0"/>
              <a:t>Ook nog batch-processing op de achtergrond</a:t>
            </a:r>
          </a:p>
          <a:p>
            <a:pPr lvl="1"/>
            <a:r>
              <a:rPr lang="nl-BE" dirty="0"/>
              <a:t>Wanneer processorbelasting laag is</a:t>
            </a:r>
          </a:p>
        </p:txBody>
      </p:sp>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8300" y="3500615"/>
            <a:ext cx="3763700" cy="2457612"/>
          </a:xfrm>
          <a:prstGeom prst="rect">
            <a:avLst/>
          </a:prstGeom>
        </p:spPr>
      </p:pic>
    </p:spTree>
    <p:extLst>
      <p:ext uri="{BB962C8B-B14F-4D97-AF65-F5344CB8AC3E}">
        <p14:creationId xmlns:p14="http://schemas.microsoft.com/office/powerpoint/2010/main" val="320077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Soorten computers</a:t>
            </a:r>
          </a:p>
        </p:txBody>
      </p:sp>
      <p:sp>
        <p:nvSpPr>
          <p:cNvPr id="3" name="Tijdelijke aanduiding voor inhoud 2"/>
          <p:cNvSpPr>
            <a:spLocks noGrp="1"/>
          </p:cNvSpPr>
          <p:nvPr>
            <p:ph idx="1"/>
          </p:nvPr>
        </p:nvSpPr>
        <p:spPr>
          <a:xfrm>
            <a:off x="448027" y="1826831"/>
            <a:ext cx="7572023" cy="4088194"/>
          </a:xfrm>
        </p:spPr>
        <p:txBody>
          <a:bodyPr/>
          <a:lstStyle/>
          <a:p>
            <a:r>
              <a:rPr lang="nl-BE" dirty="0"/>
              <a:t>Na een tijd werd er een onderscheid gemaakt tussen soorten computers:</a:t>
            </a:r>
          </a:p>
          <a:p>
            <a:pPr lvl="1"/>
            <a:r>
              <a:rPr lang="nl-BE" dirty="0">
                <a:solidFill>
                  <a:srgbClr val="E00049"/>
                </a:solidFill>
              </a:rPr>
              <a:t>Minicomputers</a:t>
            </a:r>
            <a:r>
              <a:rPr lang="nl-BE" dirty="0"/>
              <a:t> (jaren 60)</a:t>
            </a:r>
          </a:p>
          <a:p>
            <a:pPr lvl="1"/>
            <a:r>
              <a:rPr lang="nl-BE" dirty="0">
                <a:solidFill>
                  <a:srgbClr val="E00049"/>
                </a:solidFill>
              </a:rPr>
              <a:t>Mainframe</a:t>
            </a:r>
            <a:r>
              <a:rPr lang="nl-BE" dirty="0"/>
              <a:t> als naam voor grote computers</a:t>
            </a:r>
          </a:p>
        </p:txBody>
      </p:sp>
      <p:pic>
        <p:nvPicPr>
          <p:cNvPr id="6" name="Picture 5">
            <a:extLst>
              <a:ext uri="{FF2B5EF4-FFF2-40B4-BE49-F238E27FC236}">
                <a16:creationId xmlns:a16="http://schemas.microsoft.com/office/drawing/2014/main" id="{536F7994-EC71-446F-9B3E-B74B7E4FB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7120" y="2547593"/>
            <a:ext cx="4614235" cy="3576032"/>
          </a:xfrm>
          <a:prstGeom prst="rect">
            <a:avLst/>
          </a:prstGeom>
          <a:effectLst>
            <a:outerShdw blurRad="50800" dist="76200" dir="2700000" algn="tl" rotWithShape="0">
              <a:prstClr val="black">
                <a:alpha val="40000"/>
              </a:prstClr>
            </a:outerShdw>
          </a:effectLst>
        </p:spPr>
      </p:pic>
      <p:pic>
        <p:nvPicPr>
          <p:cNvPr id="8" name="Picture 7">
            <a:extLst>
              <a:ext uri="{FF2B5EF4-FFF2-40B4-BE49-F238E27FC236}">
                <a16:creationId xmlns:a16="http://schemas.microsoft.com/office/drawing/2014/main" id="{C0A53FBF-B625-4801-80C6-85B451BC5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880" y="1826831"/>
            <a:ext cx="3690714" cy="4805617"/>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19570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xit" presetSubtype="0" fill="hold"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Praktisch</a:t>
            </a:r>
          </a:p>
        </p:txBody>
      </p:sp>
      <p:sp>
        <p:nvSpPr>
          <p:cNvPr id="3" name="Tijdelijke aanduiding voor inhoud 2"/>
          <p:cNvSpPr>
            <a:spLocks noGrp="1"/>
          </p:cNvSpPr>
          <p:nvPr>
            <p:ph idx="1"/>
          </p:nvPr>
        </p:nvSpPr>
        <p:spPr/>
        <p:txBody>
          <a:bodyPr/>
          <a:lstStyle/>
          <a:p>
            <a:r>
              <a:rPr lang="nl-BE" dirty="0"/>
              <a:t>Cursus: Besturingssystemen</a:t>
            </a:r>
            <a:br>
              <a:rPr lang="nl-BE" dirty="0"/>
            </a:br>
            <a:r>
              <a:rPr lang="nl-BE" dirty="0"/>
              <a:t>	(G. </a:t>
            </a:r>
            <a:r>
              <a:rPr lang="nl-BE" dirty="0" err="1"/>
              <a:t>Dierick</a:t>
            </a:r>
            <a:r>
              <a:rPr lang="nl-BE" dirty="0"/>
              <a:t>, P. Philippaerts, M. Vander </a:t>
            </a:r>
            <a:r>
              <a:rPr lang="nl-BE" dirty="0" err="1"/>
              <a:t>Straeten</a:t>
            </a:r>
            <a:r>
              <a:rPr lang="nl-BE" dirty="0"/>
              <a:t>)</a:t>
            </a:r>
          </a:p>
          <a:p>
            <a:pPr lvl="1"/>
            <a:r>
              <a:rPr lang="nl-BE" dirty="0"/>
              <a:t>Beschikbaar via AlphaCopy (Tiensestraat 89, 3000 Leuven)</a:t>
            </a:r>
            <a:br>
              <a:rPr lang="nl-BE" dirty="0"/>
            </a:br>
            <a:endParaRPr lang="nl-BE" dirty="0"/>
          </a:p>
          <a:p>
            <a:r>
              <a:rPr lang="nl-BE" dirty="0"/>
              <a:t>Slides via Toledo</a:t>
            </a:r>
          </a:p>
          <a:p>
            <a:endParaRPr lang="nl-BE" dirty="0"/>
          </a:p>
          <a:p>
            <a:r>
              <a:rPr lang="nl-BE" dirty="0"/>
              <a:t>Labolessen in PC-klas</a:t>
            </a:r>
          </a:p>
          <a:p>
            <a:endParaRPr lang="nl-BE" dirty="0"/>
          </a:p>
          <a:p>
            <a:endParaRPr lang="nl-BE" dirty="0"/>
          </a:p>
        </p:txBody>
      </p:sp>
    </p:spTree>
    <p:extLst>
      <p:ext uri="{BB962C8B-B14F-4D97-AF65-F5344CB8AC3E}">
        <p14:creationId xmlns:p14="http://schemas.microsoft.com/office/powerpoint/2010/main" val="1519411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a:xfrm>
            <a:off x="495652" y="1768475"/>
            <a:ext cx="6124223" cy="4242154"/>
          </a:xfrm>
        </p:spPr>
        <p:txBody>
          <a:bodyPr/>
          <a:lstStyle/>
          <a:p>
            <a:r>
              <a:rPr lang="nl-BE" dirty="0"/>
              <a:t>Opkomst van minicomputers doet markt groeien</a:t>
            </a:r>
          </a:p>
          <a:p>
            <a:r>
              <a:rPr lang="nl-BE" dirty="0"/>
              <a:t>Meer aandacht voor gebruiksvriendelijkheid en interactiviteit</a:t>
            </a:r>
          </a:p>
          <a:p>
            <a:r>
              <a:rPr lang="nl-BE" dirty="0"/>
              <a:t>Vb. de LINC van DEC</a:t>
            </a:r>
          </a:p>
        </p:txBody>
      </p:sp>
      <p:pic>
        <p:nvPicPr>
          <p:cNvPr id="5" name="Afbeelding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875" y="153356"/>
            <a:ext cx="5055476" cy="6599869"/>
          </a:xfrm>
          <a:prstGeom prst="rect">
            <a:avLst/>
          </a:prstGeom>
          <a:effectLst>
            <a:outerShdw blurRad="50800" dist="76200" dir="2700000" algn="tl" rotWithShape="0">
              <a:prstClr val="black">
                <a:alpha val="40000"/>
              </a:prstClr>
            </a:outerShdw>
          </a:effectLst>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0651" y="1005681"/>
            <a:ext cx="4181475" cy="541501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25617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8795-B01E-4444-BD37-1F2FF90AD983}"/>
              </a:ext>
            </a:extLst>
          </p:cNvPr>
          <p:cNvSpPr>
            <a:spLocks noGrp="1"/>
          </p:cNvSpPr>
          <p:nvPr>
            <p:ph type="title"/>
          </p:nvPr>
        </p:nvSpPr>
        <p:spPr/>
        <p:txBody>
          <a:bodyPr/>
          <a:lstStyle/>
          <a:p>
            <a:r>
              <a:rPr lang="en-US" dirty="0" err="1"/>
              <a:t>Besturingssystemen</a:t>
            </a:r>
            <a:endParaRPr lang="en-US" dirty="0"/>
          </a:p>
        </p:txBody>
      </p:sp>
      <p:sp>
        <p:nvSpPr>
          <p:cNvPr id="3" name="Content Placeholder 2">
            <a:extLst>
              <a:ext uri="{FF2B5EF4-FFF2-40B4-BE49-F238E27FC236}">
                <a16:creationId xmlns:a16="http://schemas.microsoft.com/office/drawing/2014/main" id="{8B95E3EC-E4EF-42EA-9A75-93E4DC6F3E2C}"/>
              </a:ext>
            </a:extLst>
          </p:cNvPr>
          <p:cNvSpPr>
            <a:spLocks noGrp="1"/>
          </p:cNvSpPr>
          <p:nvPr>
            <p:ph idx="1"/>
          </p:nvPr>
        </p:nvSpPr>
        <p:spPr>
          <a:xfrm>
            <a:off x="633193" y="1910969"/>
            <a:ext cx="9948333" cy="4242154"/>
          </a:xfrm>
        </p:spPr>
        <p:txBody>
          <a:bodyPr/>
          <a:lstStyle/>
          <a:p>
            <a:r>
              <a:rPr lang="nl-BE" dirty="0"/>
              <a:t>Elk nieuw model had een nieuw besturingssysteem</a:t>
            </a:r>
          </a:p>
          <a:p>
            <a:pPr lvl="1">
              <a:buFont typeface="Symbol" panose="05050102010706020507" pitchFamily="18" charset="2"/>
              <a:buChar char="Þ"/>
            </a:pPr>
            <a:r>
              <a:rPr lang="nl-BE" dirty="0"/>
              <a:t>Zware inspanning voor fabrikant en gebruiker</a:t>
            </a:r>
          </a:p>
          <a:p>
            <a:pPr lvl="1">
              <a:buFont typeface="Symbol" panose="05050102010706020507" pitchFamily="18" charset="2"/>
              <a:buChar char="Þ"/>
            </a:pPr>
            <a:r>
              <a:rPr lang="nl-BE" dirty="0"/>
              <a:t>Bij upgrade naar nieuw systeem moeten alle programma’s herschreven worden</a:t>
            </a:r>
          </a:p>
          <a:p>
            <a:endParaRPr lang="nl-BE" dirty="0"/>
          </a:p>
          <a:p>
            <a:r>
              <a:rPr lang="nl-BE" dirty="0"/>
              <a:t>IBM lanceert familie van computersystemen (</a:t>
            </a:r>
            <a:r>
              <a:rPr lang="nl-BE" dirty="0">
                <a:solidFill>
                  <a:srgbClr val="E00049"/>
                </a:solidFill>
              </a:rPr>
              <a:t>System/360</a:t>
            </a:r>
            <a:r>
              <a:rPr lang="nl-BE" dirty="0"/>
              <a:t>) </a:t>
            </a:r>
          </a:p>
          <a:p>
            <a:pPr lvl="1"/>
            <a:r>
              <a:rPr lang="nl-BE" dirty="0"/>
              <a:t>Zelfde besturingssysteem voor elk nieuw model</a:t>
            </a:r>
          </a:p>
          <a:p>
            <a:pPr lvl="1"/>
            <a:r>
              <a:rPr lang="nl-BE" dirty="0">
                <a:solidFill>
                  <a:srgbClr val="E00049"/>
                </a:solidFill>
              </a:rPr>
              <a:t>OS/360</a:t>
            </a:r>
          </a:p>
          <a:p>
            <a:endParaRPr lang="en-US" dirty="0"/>
          </a:p>
        </p:txBody>
      </p:sp>
    </p:spTree>
    <p:extLst>
      <p:ext uri="{BB962C8B-B14F-4D97-AF65-F5344CB8AC3E}">
        <p14:creationId xmlns:p14="http://schemas.microsoft.com/office/powerpoint/2010/main" val="300963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CD47-6510-4982-A0C6-98CF867EB707}"/>
              </a:ext>
            </a:extLst>
          </p:cNvPr>
          <p:cNvSpPr>
            <a:spLocks noGrp="1"/>
          </p:cNvSpPr>
          <p:nvPr>
            <p:ph type="title"/>
          </p:nvPr>
        </p:nvSpPr>
        <p:spPr/>
        <p:txBody>
          <a:bodyPr/>
          <a:lstStyle/>
          <a:p>
            <a:endParaRPr lang="nl-BE"/>
          </a:p>
        </p:txBody>
      </p:sp>
      <p:pic>
        <p:nvPicPr>
          <p:cNvPr id="1028" name="Picture 4" descr="https://upload.wikimedia.org/wikipedia/commons/1/1b/Ken_Thompson_and_Dennis_Ritchie--1973.jpg">
            <a:extLst>
              <a:ext uri="{FF2B5EF4-FFF2-40B4-BE49-F238E27FC236}">
                <a16:creationId xmlns:a16="http://schemas.microsoft.com/office/drawing/2014/main" id="{BF788B48-10AA-408F-B42B-8FB9B6D388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79127" y="1974328"/>
            <a:ext cx="5433745" cy="352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85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UNIX</a:t>
            </a:r>
          </a:p>
        </p:txBody>
      </p:sp>
      <p:sp>
        <p:nvSpPr>
          <p:cNvPr id="3" name="Tijdelijke aanduiding voor inhoud 2"/>
          <p:cNvSpPr>
            <a:spLocks noGrp="1"/>
          </p:cNvSpPr>
          <p:nvPr>
            <p:ph idx="1"/>
          </p:nvPr>
        </p:nvSpPr>
        <p:spPr>
          <a:xfrm>
            <a:off x="803881" y="1923161"/>
            <a:ext cx="10705367" cy="4242154"/>
          </a:xfrm>
        </p:spPr>
        <p:txBody>
          <a:bodyPr/>
          <a:lstStyle/>
          <a:p>
            <a:r>
              <a:rPr lang="nl-BE" dirty="0">
                <a:solidFill>
                  <a:srgbClr val="E00049"/>
                </a:solidFill>
              </a:rPr>
              <a:t>UNIX</a:t>
            </a:r>
            <a:r>
              <a:rPr lang="nl-BE" dirty="0"/>
              <a:t> in de wetenschappelijke wereld</a:t>
            </a:r>
          </a:p>
          <a:p>
            <a:pPr lvl="1"/>
            <a:r>
              <a:rPr lang="nl-BE" dirty="0"/>
              <a:t>Niet ontwikkeld door computerfabrikant</a:t>
            </a:r>
          </a:p>
          <a:p>
            <a:pPr lvl="1"/>
            <a:r>
              <a:rPr lang="nl-BE" dirty="0"/>
              <a:t>Klein besturingssysteem</a:t>
            </a:r>
          </a:p>
          <a:p>
            <a:pPr lvl="2"/>
            <a:r>
              <a:rPr lang="nl-BE" dirty="0"/>
              <a:t>Multiprogrammatie</a:t>
            </a:r>
          </a:p>
          <a:p>
            <a:pPr lvl="2"/>
            <a:r>
              <a:rPr lang="nl-BE" dirty="0"/>
              <a:t>Meerdere gebruikers</a:t>
            </a:r>
          </a:p>
          <a:p>
            <a:pPr lvl="1"/>
            <a:r>
              <a:rPr lang="nl-BE" dirty="0"/>
              <a:t>Op elke hardware bruikbaar (mits kleine aanpassingen)</a:t>
            </a:r>
          </a:p>
          <a:p>
            <a:pPr lvl="1"/>
            <a:r>
              <a:rPr lang="nl-BE" dirty="0"/>
              <a:t>Niet geschreven in assembleertaal, maar in </a:t>
            </a:r>
            <a:r>
              <a:rPr lang="nl-BE" dirty="0">
                <a:solidFill>
                  <a:srgbClr val="E00049"/>
                </a:solidFill>
              </a:rPr>
              <a:t>C</a:t>
            </a:r>
            <a:r>
              <a:rPr lang="nl-BE" dirty="0"/>
              <a:t> (dat daarvoor werd ontwikkeld)</a:t>
            </a:r>
          </a:p>
          <a:p>
            <a:endParaRPr lang="nl-BE" dirty="0"/>
          </a:p>
        </p:txBody>
      </p:sp>
    </p:spTree>
    <p:extLst>
      <p:ext uri="{BB962C8B-B14F-4D97-AF65-F5344CB8AC3E}">
        <p14:creationId xmlns:p14="http://schemas.microsoft.com/office/powerpoint/2010/main" val="75948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Personal Computer</a:t>
            </a:r>
          </a:p>
        </p:txBody>
      </p:sp>
      <p:sp>
        <p:nvSpPr>
          <p:cNvPr id="3" name="Tijdelijke aanduiding voor inhoud 2"/>
          <p:cNvSpPr>
            <a:spLocks noGrp="1"/>
          </p:cNvSpPr>
          <p:nvPr>
            <p:ph idx="1"/>
          </p:nvPr>
        </p:nvSpPr>
        <p:spPr>
          <a:xfrm>
            <a:off x="590903" y="1806575"/>
            <a:ext cx="8019698" cy="4242154"/>
          </a:xfrm>
        </p:spPr>
        <p:txBody>
          <a:bodyPr/>
          <a:lstStyle/>
          <a:p>
            <a:r>
              <a:rPr lang="nl-BE" dirty="0"/>
              <a:t>Eind jaren 70 bracht IBM de </a:t>
            </a:r>
            <a:r>
              <a:rPr lang="nl-BE" dirty="0">
                <a:solidFill>
                  <a:srgbClr val="E00049"/>
                </a:solidFill>
              </a:rPr>
              <a:t>microcomputer</a:t>
            </a:r>
            <a:r>
              <a:rPr lang="nl-BE" dirty="0"/>
              <a:t> uit (= PC)</a:t>
            </a:r>
          </a:p>
          <a:p>
            <a:endParaRPr lang="nl-BE" dirty="0"/>
          </a:p>
          <a:p>
            <a:r>
              <a:rPr lang="nl-BE" dirty="0"/>
              <a:t>Nieuw besturingssysteem: </a:t>
            </a:r>
            <a:r>
              <a:rPr lang="nl-BE" dirty="0">
                <a:solidFill>
                  <a:srgbClr val="0070C0"/>
                </a:solidFill>
              </a:rPr>
              <a:t>MS-DOS</a:t>
            </a:r>
          </a:p>
          <a:p>
            <a:pPr lvl="1"/>
            <a:r>
              <a:rPr lang="nl-BE" dirty="0"/>
              <a:t>Groot succes!</a:t>
            </a:r>
          </a:p>
          <a:p>
            <a:pPr lvl="1"/>
            <a:r>
              <a:rPr lang="nl-BE" dirty="0"/>
              <a:t>Andere constructeurs nemen dit over</a:t>
            </a:r>
          </a:p>
          <a:p>
            <a:pPr lvl="1"/>
            <a:r>
              <a:rPr lang="nl-BE" dirty="0"/>
              <a:t>Enorme markt met </a:t>
            </a:r>
            <a:r>
              <a:rPr lang="nl-BE" dirty="0">
                <a:solidFill>
                  <a:srgbClr val="E00049"/>
                </a:solidFill>
              </a:rPr>
              <a:t>uniforme</a:t>
            </a:r>
            <a:r>
              <a:rPr lang="nl-BE" dirty="0"/>
              <a:t> </a:t>
            </a:r>
            <a:r>
              <a:rPr lang="nl-BE" dirty="0">
                <a:solidFill>
                  <a:srgbClr val="E00049"/>
                </a:solidFill>
              </a:rPr>
              <a:t>computers</a:t>
            </a:r>
          </a:p>
          <a:p>
            <a:pPr lvl="1"/>
            <a:r>
              <a:rPr lang="nl-BE" dirty="0"/>
              <a:t>Toepassingssoftware voor MS-DOS werkt op 90% van alle microcomputers</a:t>
            </a:r>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8381" y="3744517"/>
            <a:ext cx="3311113" cy="3076575"/>
          </a:xfrm>
          <a:prstGeom prst="rect">
            <a:avLst/>
          </a:prstGeom>
        </p:spPr>
      </p:pic>
      <p:pic>
        <p:nvPicPr>
          <p:cNvPr id="5" name="Picture 4">
            <a:extLst>
              <a:ext uri="{FF2B5EF4-FFF2-40B4-BE49-F238E27FC236}">
                <a16:creationId xmlns:a16="http://schemas.microsoft.com/office/drawing/2014/main" id="{ED65FBEF-654A-45B0-9592-8DEEEB75C8CE}"/>
              </a:ext>
            </a:extLst>
          </p:cNvPr>
          <p:cNvPicPr>
            <a:picLocks noChangeAspect="1"/>
          </p:cNvPicPr>
          <p:nvPr/>
        </p:nvPicPr>
        <p:blipFill>
          <a:blip r:embed="rId3"/>
          <a:stretch>
            <a:fillRect/>
          </a:stretch>
        </p:blipFill>
        <p:spPr>
          <a:xfrm>
            <a:off x="10408989" y="1806575"/>
            <a:ext cx="1713815" cy="176541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97985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GUI</a:t>
            </a:r>
          </a:p>
        </p:txBody>
      </p:sp>
      <p:sp>
        <p:nvSpPr>
          <p:cNvPr id="3" name="Tijdelijke aanduiding voor inhoud 2"/>
          <p:cNvSpPr>
            <a:spLocks noGrp="1"/>
          </p:cNvSpPr>
          <p:nvPr>
            <p:ph idx="1"/>
          </p:nvPr>
        </p:nvSpPr>
        <p:spPr>
          <a:xfrm>
            <a:off x="1029052" y="1892300"/>
            <a:ext cx="9948333" cy="4242154"/>
          </a:xfrm>
        </p:spPr>
        <p:txBody>
          <a:bodyPr/>
          <a:lstStyle/>
          <a:p>
            <a:r>
              <a:rPr lang="nl-BE" dirty="0"/>
              <a:t>Grote verspreiding</a:t>
            </a:r>
          </a:p>
          <a:p>
            <a:pPr lvl="1">
              <a:buFont typeface="Wingdings" panose="05000000000000000000" pitchFamily="2" charset="2"/>
              <a:buChar char="Ø"/>
            </a:pPr>
            <a:r>
              <a:rPr lang="nl-BE" dirty="0"/>
              <a:t>Interface moet dringend eenvoudiger worden</a:t>
            </a:r>
          </a:p>
          <a:p>
            <a:endParaRPr lang="nl-BE" dirty="0"/>
          </a:p>
          <a:p>
            <a:r>
              <a:rPr lang="nl-BE" dirty="0"/>
              <a:t>1984: Apple Macintosh SE</a:t>
            </a:r>
          </a:p>
          <a:p>
            <a:pPr lvl="1"/>
            <a:r>
              <a:rPr lang="nl-BE" dirty="0"/>
              <a:t>Computer met een </a:t>
            </a:r>
            <a:r>
              <a:rPr lang="nl-BE" dirty="0">
                <a:solidFill>
                  <a:srgbClr val="E00049"/>
                </a:solidFill>
              </a:rPr>
              <a:t>GUI</a:t>
            </a:r>
          </a:p>
          <a:p>
            <a:pPr lvl="1"/>
            <a:r>
              <a:rPr lang="nl-BE" dirty="0"/>
              <a:t>$2495, 8MHz CPU, 4MB werkgeheugen</a:t>
            </a:r>
          </a:p>
          <a:p>
            <a:r>
              <a:rPr lang="nl-BE" dirty="0"/>
              <a:t>1985: Eerste versie van Windows</a:t>
            </a:r>
          </a:p>
          <a:p>
            <a:pPr lvl="1"/>
            <a:r>
              <a:rPr lang="nl-BE" dirty="0"/>
              <a:t>Grafische laag bovenop MS-DOS</a:t>
            </a:r>
          </a:p>
          <a:p>
            <a:r>
              <a:rPr lang="nl-BE" dirty="0"/>
              <a:t>Ontstaan van </a:t>
            </a:r>
            <a:r>
              <a:rPr lang="nl-BE" dirty="0">
                <a:solidFill>
                  <a:srgbClr val="E00049"/>
                </a:solidFill>
              </a:rPr>
              <a:t>multitasking</a:t>
            </a: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910" y="3052100"/>
            <a:ext cx="4267200" cy="3328416"/>
          </a:xfrm>
          <a:prstGeom prst="rect">
            <a:avLst/>
          </a:prstGeom>
        </p:spPr>
      </p:pic>
    </p:spTree>
    <p:extLst>
      <p:ext uri="{BB962C8B-B14F-4D97-AF65-F5344CB8AC3E}">
        <p14:creationId xmlns:p14="http://schemas.microsoft.com/office/powerpoint/2010/main" val="231538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Onderlinge communicatie</a:t>
            </a:r>
          </a:p>
        </p:txBody>
      </p:sp>
      <p:sp>
        <p:nvSpPr>
          <p:cNvPr id="3" name="Tijdelijke aanduiding voor inhoud 2"/>
          <p:cNvSpPr>
            <a:spLocks noGrp="1"/>
          </p:cNvSpPr>
          <p:nvPr>
            <p:ph idx="1"/>
          </p:nvPr>
        </p:nvSpPr>
        <p:spPr>
          <a:xfrm>
            <a:off x="1257652" y="1816100"/>
            <a:ext cx="9948333" cy="4242154"/>
          </a:xfrm>
        </p:spPr>
        <p:txBody>
          <a:bodyPr/>
          <a:lstStyle/>
          <a:p>
            <a:r>
              <a:rPr lang="nl-BE" dirty="0"/>
              <a:t>Computernetwerken worden geïntroduceerd</a:t>
            </a:r>
          </a:p>
          <a:p>
            <a:pPr lvl="1"/>
            <a:r>
              <a:rPr lang="nl-BE" dirty="0"/>
              <a:t>LAN</a:t>
            </a:r>
          </a:p>
          <a:p>
            <a:pPr lvl="1"/>
            <a:r>
              <a:rPr lang="nl-BE" dirty="0"/>
              <a:t>WAN</a:t>
            </a:r>
          </a:p>
          <a:p>
            <a:pPr lvl="1"/>
            <a:r>
              <a:rPr lang="nl-BE" dirty="0"/>
              <a:t>Internet</a:t>
            </a:r>
          </a:p>
          <a:p>
            <a:pPr lvl="1"/>
            <a:endParaRPr lang="nl-BE" dirty="0"/>
          </a:p>
        </p:txBody>
      </p:sp>
    </p:spTree>
    <p:extLst>
      <p:ext uri="{BB962C8B-B14F-4D97-AF65-F5344CB8AC3E}">
        <p14:creationId xmlns:p14="http://schemas.microsoft.com/office/powerpoint/2010/main" val="2150072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838677" y="1491456"/>
            <a:ext cx="9948333" cy="4750153"/>
          </a:xfrm>
        </p:spPr>
        <p:txBody>
          <a:bodyPr/>
          <a:lstStyle/>
          <a:p>
            <a:pPr marL="0" indent="0">
              <a:spcBef>
                <a:spcPct val="50000"/>
              </a:spcBef>
              <a:buNone/>
              <a:tabLst>
                <a:tab pos="666750" algn="l"/>
                <a:tab pos="3048000" algn="l"/>
              </a:tabLst>
            </a:pPr>
            <a:r>
              <a:rPr lang="en-US" altLang="en-US" sz="3600" u="sng" dirty="0"/>
              <a:t>H1: </a:t>
            </a:r>
            <a:r>
              <a:rPr lang="nl-BE" altLang="en-US" sz="3600" u="sng" dirty="0"/>
              <a:t>Inleiding</a:t>
            </a:r>
            <a:endParaRPr lang="nl-NL" altLang="en-US" sz="3600" u="sng" dirty="0"/>
          </a:p>
          <a:p>
            <a:pPr>
              <a:spcBef>
                <a:spcPct val="50000"/>
              </a:spcBef>
              <a:tabLst>
                <a:tab pos="666750" algn="l"/>
                <a:tab pos="3048000" algn="l"/>
              </a:tabLst>
            </a:pPr>
            <a:r>
              <a:rPr lang="nl-NL" altLang="en-US" dirty="0">
                <a:solidFill>
                  <a:schemeClr val="bg1">
                    <a:lumMod val="75000"/>
                  </a:schemeClr>
                </a:solidFill>
              </a:rPr>
              <a:t>Situering</a:t>
            </a:r>
          </a:p>
          <a:p>
            <a:pPr>
              <a:spcBef>
                <a:spcPct val="50000"/>
              </a:spcBef>
              <a:tabLst>
                <a:tab pos="666750" algn="l"/>
                <a:tab pos="3048000" algn="l"/>
              </a:tabLst>
            </a:pPr>
            <a:r>
              <a:rPr lang="nl-NL" altLang="en-US" dirty="0">
                <a:solidFill>
                  <a:schemeClr val="bg1">
                    <a:lumMod val="75000"/>
                  </a:schemeClr>
                </a:solidFill>
              </a:rPr>
              <a:t>Evolutie</a:t>
            </a:r>
          </a:p>
          <a:p>
            <a:pPr>
              <a:spcBef>
                <a:spcPct val="50000"/>
              </a:spcBef>
              <a:tabLst>
                <a:tab pos="666750" algn="l"/>
                <a:tab pos="3048000" algn="l"/>
              </a:tabLst>
            </a:pPr>
            <a:r>
              <a:rPr lang="nl-NL" altLang="en-US" dirty="0">
                <a:solidFill>
                  <a:srgbClr val="E00049"/>
                </a:solidFill>
              </a:rPr>
              <a:t>Functies van een besturingssysteem</a:t>
            </a:r>
          </a:p>
          <a:p>
            <a:pPr>
              <a:spcBef>
                <a:spcPct val="50000"/>
              </a:spcBef>
              <a:tabLst>
                <a:tab pos="666750" algn="l"/>
                <a:tab pos="3048000" algn="l"/>
              </a:tabLst>
            </a:pPr>
            <a:r>
              <a:rPr lang="nl-NL" altLang="en-US" dirty="0">
                <a:solidFill>
                  <a:schemeClr val="bg1">
                    <a:lumMod val="75000"/>
                  </a:schemeClr>
                </a:solidFill>
              </a:rPr>
              <a:t>Taken van een besturingssysteem</a:t>
            </a:r>
          </a:p>
          <a:p>
            <a:endParaRPr lang="nl-BE" dirty="0"/>
          </a:p>
        </p:txBody>
      </p:sp>
    </p:spTree>
    <p:extLst>
      <p:ext uri="{BB962C8B-B14F-4D97-AF65-F5344CB8AC3E}">
        <p14:creationId xmlns:p14="http://schemas.microsoft.com/office/powerpoint/2010/main" val="2139342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Voornaamste functies</a:t>
            </a:r>
          </a:p>
        </p:txBody>
      </p:sp>
      <p:sp>
        <p:nvSpPr>
          <p:cNvPr id="3" name="Tijdelijke aanduiding voor inhoud 2"/>
          <p:cNvSpPr>
            <a:spLocks noGrp="1"/>
          </p:cNvSpPr>
          <p:nvPr>
            <p:ph idx="1"/>
          </p:nvPr>
        </p:nvSpPr>
        <p:spPr/>
        <p:txBody>
          <a:bodyPr/>
          <a:lstStyle/>
          <a:p>
            <a:r>
              <a:rPr lang="nl-BE" dirty="0">
                <a:solidFill>
                  <a:srgbClr val="E00049"/>
                </a:solidFill>
              </a:rPr>
              <a:t>Gebruiksgemak</a:t>
            </a:r>
          </a:p>
          <a:p>
            <a:pPr lvl="1"/>
            <a:r>
              <a:rPr lang="nl-BE" dirty="0"/>
              <a:t>Toegang tot apparaten eenvoudiger maken</a:t>
            </a:r>
          </a:p>
          <a:p>
            <a:pPr lvl="1"/>
            <a:r>
              <a:rPr lang="nl-BE" dirty="0"/>
              <a:t>Informatie bewaren en overzichtelijk weergeven</a:t>
            </a:r>
          </a:p>
          <a:p>
            <a:pPr lvl="1"/>
            <a:r>
              <a:rPr lang="nl-BE" dirty="0"/>
              <a:t>Operaties en gegevens beveiligen</a:t>
            </a:r>
          </a:p>
          <a:p>
            <a:pPr marL="457200" lvl="1" indent="0">
              <a:buNone/>
            </a:pPr>
            <a:endParaRPr lang="nl-BE" dirty="0"/>
          </a:p>
          <a:p>
            <a:r>
              <a:rPr lang="nl-BE" dirty="0"/>
              <a:t>Efficiënt gebruik van </a:t>
            </a:r>
            <a:r>
              <a:rPr lang="nl-BE" dirty="0">
                <a:solidFill>
                  <a:srgbClr val="E00049"/>
                </a:solidFill>
              </a:rPr>
              <a:t>hardware</a:t>
            </a:r>
          </a:p>
          <a:p>
            <a:pPr lvl="1"/>
            <a:r>
              <a:rPr lang="nl-BE" dirty="0"/>
              <a:t>Onderlinge communicatie tussen onderdelen organiseren</a:t>
            </a:r>
          </a:p>
          <a:p>
            <a:pPr lvl="1"/>
            <a:r>
              <a:rPr lang="nl-BE" dirty="0"/>
              <a:t>Goede werking van de onderdelen bewaken</a:t>
            </a:r>
          </a:p>
          <a:p>
            <a:pPr lvl="1"/>
            <a:r>
              <a:rPr lang="nl-BE" dirty="0"/>
              <a:t>Hulpmiddelen rechtvaardig verdelen</a:t>
            </a:r>
          </a:p>
        </p:txBody>
      </p:sp>
    </p:spTree>
    <p:extLst>
      <p:ext uri="{BB962C8B-B14F-4D97-AF65-F5344CB8AC3E}">
        <p14:creationId xmlns:p14="http://schemas.microsoft.com/office/powerpoint/2010/main" val="368739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Voornaamste functies</a:t>
            </a:r>
          </a:p>
        </p:txBody>
      </p:sp>
      <p:sp>
        <p:nvSpPr>
          <p:cNvPr id="3" name="Tijdelijke aanduiding voor inhoud 2"/>
          <p:cNvSpPr>
            <a:spLocks noGrp="1"/>
          </p:cNvSpPr>
          <p:nvPr>
            <p:ph idx="1"/>
          </p:nvPr>
        </p:nvSpPr>
        <p:spPr/>
        <p:txBody>
          <a:bodyPr/>
          <a:lstStyle/>
          <a:p>
            <a:r>
              <a:rPr lang="nl-BE" dirty="0"/>
              <a:t>Uitvoeren van besturingssysteem zelf = verloren tijd</a:t>
            </a:r>
          </a:p>
          <a:p>
            <a:pPr lvl="1"/>
            <a:r>
              <a:rPr lang="nl-BE" dirty="0" err="1">
                <a:solidFill>
                  <a:srgbClr val="E00049"/>
                </a:solidFill>
              </a:rPr>
              <a:t>Performantie</a:t>
            </a:r>
            <a:r>
              <a:rPr lang="nl-BE" dirty="0"/>
              <a:t> is belangrijk</a:t>
            </a:r>
          </a:p>
          <a:p>
            <a:endParaRPr lang="nl-BE" dirty="0"/>
          </a:p>
          <a:p>
            <a:r>
              <a:rPr lang="nl-BE" dirty="0"/>
              <a:t>Hardware-onafhankelijkheid</a:t>
            </a:r>
          </a:p>
          <a:p>
            <a:pPr lvl="1"/>
            <a:r>
              <a:rPr lang="nl-BE" dirty="0"/>
              <a:t>Device drivers</a:t>
            </a:r>
          </a:p>
          <a:p>
            <a:pPr lvl="1"/>
            <a:r>
              <a:rPr lang="nl-BE" dirty="0"/>
              <a:t>Uniforme interface aanbieden aan toepassingssoftware en gebruiker</a:t>
            </a:r>
          </a:p>
          <a:p>
            <a:pPr lvl="1"/>
            <a:endParaRPr lang="nl-BE" dirty="0"/>
          </a:p>
        </p:txBody>
      </p:sp>
    </p:spTree>
    <p:extLst>
      <p:ext uri="{BB962C8B-B14F-4D97-AF65-F5344CB8AC3E}">
        <p14:creationId xmlns:p14="http://schemas.microsoft.com/office/powerpoint/2010/main" val="11401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Neen.</a:t>
            </a:r>
          </a:p>
        </p:txBody>
      </p:sp>
      <p:pic>
        <p:nvPicPr>
          <p:cNvPr id="4" name="Tijdelijke aanduiding voor inhoud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76778" y="2718260"/>
            <a:ext cx="2883651" cy="2883651"/>
          </a:xfrm>
          <a:prstGeom prst="rect">
            <a:avLst/>
          </a:prstGeom>
        </p:spPr>
      </p:pic>
      <p:pic>
        <p:nvPicPr>
          <p:cNvPr id="5" name="Afbeelding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9643" y="2804115"/>
            <a:ext cx="2711939" cy="2711939"/>
          </a:xfrm>
          <a:prstGeom prst="rect">
            <a:avLst/>
          </a:prstGeom>
        </p:spPr>
      </p:pic>
    </p:spTree>
    <p:extLst>
      <p:ext uri="{BB962C8B-B14F-4D97-AF65-F5344CB8AC3E}">
        <p14:creationId xmlns:p14="http://schemas.microsoft.com/office/powerpoint/2010/main" val="2710819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838677" y="1491456"/>
            <a:ext cx="9948333" cy="4750153"/>
          </a:xfrm>
        </p:spPr>
        <p:txBody>
          <a:bodyPr/>
          <a:lstStyle/>
          <a:p>
            <a:pPr marL="0" indent="0">
              <a:spcBef>
                <a:spcPct val="50000"/>
              </a:spcBef>
              <a:buNone/>
              <a:tabLst>
                <a:tab pos="666750" algn="l"/>
                <a:tab pos="3048000" algn="l"/>
              </a:tabLst>
            </a:pPr>
            <a:r>
              <a:rPr lang="en-US" altLang="en-US" sz="3600" u="sng" dirty="0"/>
              <a:t>H1: </a:t>
            </a:r>
            <a:r>
              <a:rPr lang="nl-BE" altLang="en-US" sz="3600" u="sng" dirty="0"/>
              <a:t>Inleiding</a:t>
            </a:r>
            <a:endParaRPr lang="nl-NL" altLang="en-US" sz="3600" u="sng" dirty="0"/>
          </a:p>
          <a:p>
            <a:pPr>
              <a:spcBef>
                <a:spcPct val="50000"/>
              </a:spcBef>
              <a:tabLst>
                <a:tab pos="666750" algn="l"/>
                <a:tab pos="3048000" algn="l"/>
              </a:tabLst>
            </a:pPr>
            <a:r>
              <a:rPr lang="nl-NL" altLang="en-US" dirty="0">
                <a:solidFill>
                  <a:schemeClr val="bg1">
                    <a:lumMod val="75000"/>
                  </a:schemeClr>
                </a:solidFill>
              </a:rPr>
              <a:t>Situering</a:t>
            </a:r>
          </a:p>
          <a:p>
            <a:pPr>
              <a:spcBef>
                <a:spcPct val="50000"/>
              </a:spcBef>
              <a:tabLst>
                <a:tab pos="666750" algn="l"/>
                <a:tab pos="3048000" algn="l"/>
              </a:tabLst>
            </a:pPr>
            <a:r>
              <a:rPr lang="nl-NL" altLang="en-US" dirty="0">
                <a:solidFill>
                  <a:schemeClr val="bg1">
                    <a:lumMod val="75000"/>
                  </a:schemeClr>
                </a:solidFill>
              </a:rPr>
              <a:t>Evolutie</a:t>
            </a:r>
          </a:p>
          <a:p>
            <a:pPr>
              <a:spcBef>
                <a:spcPct val="50000"/>
              </a:spcBef>
              <a:tabLst>
                <a:tab pos="666750" algn="l"/>
                <a:tab pos="3048000" algn="l"/>
              </a:tabLst>
            </a:pPr>
            <a:r>
              <a:rPr lang="nl-NL" altLang="en-US" dirty="0">
                <a:solidFill>
                  <a:schemeClr val="bg1">
                    <a:lumMod val="75000"/>
                  </a:schemeClr>
                </a:solidFill>
              </a:rPr>
              <a:t>Functies van een besturingssysteem</a:t>
            </a:r>
          </a:p>
          <a:p>
            <a:pPr>
              <a:spcBef>
                <a:spcPct val="50000"/>
              </a:spcBef>
              <a:tabLst>
                <a:tab pos="666750" algn="l"/>
                <a:tab pos="3048000" algn="l"/>
              </a:tabLst>
            </a:pPr>
            <a:r>
              <a:rPr lang="nl-NL" altLang="en-US" dirty="0">
                <a:solidFill>
                  <a:srgbClr val="E00049"/>
                </a:solidFill>
              </a:rPr>
              <a:t>Taken van een besturingssysteem</a:t>
            </a:r>
          </a:p>
          <a:p>
            <a:endParaRPr lang="nl-BE" dirty="0"/>
          </a:p>
        </p:txBody>
      </p:sp>
    </p:spTree>
    <p:extLst>
      <p:ext uri="{BB962C8B-B14F-4D97-AF65-F5344CB8AC3E}">
        <p14:creationId xmlns:p14="http://schemas.microsoft.com/office/powerpoint/2010/main" val="1503865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Taken</a:t>
            </a:r>
          </a:p>
        </p:txBody>
      </p:sp>
      <p:sp>
        <p:nvSpPr>
          <p:cNvPr id="3" name="Tijdelijke aanduiding voor inhoud 2"/>
          <p:cNvSpPr>
            <a:spLocks noGrp="1"/>
          </p:cNvSpPr>
          <p:nvPr>
            <p:ph idx="1"/>
          </p:nvPr>
        </p:nvSpPr>
        <p:spPr/>
        <p:txBody>
          <a:bodyPr/>
          <a:lstStyle/>
          <a:p>
            <a:r>
              <a:rPr lang="nl-BE" dirty="0"/>
              <a:t>Bestandsbeheer</a:t>
            </a:r>
          </a:p>
          <a:p>
            <a:pPr lvl="1"/>
            <a:r>
              <a:rPr lang="nl-BE" dirty="0"/>
              <a:t>Harde schijf bevat gewoon enen en nullen</a:t>
            </a:r>
          </a:p>
          <a:p>
            <a:pPr lvl="1"/>
            <a:r>
              <a:rPr lang="nl-BE" dirty="0"/>
              <a:t>Concept </a:t>
            </a:r>
            <a:r>
              <a:rPr lang="nl-BE" dirty="0">
                <a:solidFill>
                  <a:srgbClr val="E00049"/>
                </a:solidFill>
              </a:rPr>
              <a:t>“bestand” </a:t>
            </a:r>
            <a:r>
              <a:rPr lang="nl-BE" dirty="0"/>
              <a:t>komt van het besturingssysteem</a:t>
            </a:r>
          </a:p>
          <a:p>
            <a:pPr lvl="2"/>
            <a:r>
              <a:rPr lang="nl-BE" dirty="0"/>
              <a:t>Betekenis geven aan enen en nullen</a:t>
            </a:r>
          </a:p>
          <a:p>
            <a:pPr lvl="2"/>
            <a:r>
              <a:rPr lang="nl-BE" dirty="0"/>
              <a:t>Groeperen van informatie</a:t>
            </a:r>
          </a:p>
          <a:p>
            <a:pPr lvl="1"/>
            <a:r>
              <a:rPr lang="nl-BE" dirty="0"/>
              <a:t>Schijfruimte optimaal gebruiken</a:t>
            </a:r>
          </a:p>
        </p:txBody>
      </p:sp>
    </p:spTree>
    <p:extLst>
      <p:ext uri="{BB962C8B-B14F-4D97-AF65-F5344CB8AC3E}">
        <p14:creationId xmlns:p14="http://schemas.microsoft.com/office/powerpoint/2010/main" val="3971945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876778" y="288925"/>
            <a:ext cx="9948332" cy="1281113"/>
          </a:xfrm>
        </p:spPr>
        <p:txBody>
          <a:bodyPr/>
          <a:lstStyle/>
          <a:p>
            <a:r>
              <a:rPr lang="nl-BE" dirty="0"/>
              <a:t>Taken</a:t>
            </a:r>
          </a:p>
        </p:txBody>
      </p:sp>
      <p:sp>
        <p:nvSpPr>
          <p:cNvPr id="3" name="Tijdelijke aanduiding voor inhoud 2"/>
          <p:cNvSpPr>
            <a:spLocks noGrp="1"/>
          </p:cNvSpPr>
          <p:nvPr>
            <p:ph idx="1"/>
          </p:nvPr>
        </p:nvSpPr>
        <p:spPr/>
        <p:txBody>
          <a:bodyPr/>
          <a:lstStyle/>
          <a:p>
            <a:r>
              <a:rPr lang="nl-BE" dirty="0"/>
              <a:t>Toegang tot randapparaten regelen</a:t>
            </a:r>
          </a:p>
          <a:p>
            <a:pPr lvl="1"/>
            <a:r>
              <a:rPr lang="nl-BE" dirty="0"/>
              <a:t>Conflicten vermijden</a:t>
            </a:r>
          </a:p>
          <a:p>
            <a:pPr lvl="1"/>
            <a:r>
              <a:rPr lang="nl-BE" dirty="0"/>
              <a:t>Welk programma maakt wanneer gebruik van de printer</a:t>
            </a:r>
          </a:p>
          <a:p>
            <a:endParaRPr lang="nl-BE" dirty="0"/>
          </a:p>
          <a:p>
            <a:r>
              <a:rPr lang="nl-BE" dirty="0"/>
              <a:t>Beheer van het </a:t>
            </a:r>
            <a:r>
              <a:rPr lang="nl-BE" dirty="0" err="1"/>
              <a:t>werkgeheuen</a:t>
            </a:r>
            <a:endParaRPr lang="nl-BE" dirty="0"/>
          </a:p>
          <a:p>
            <a:pPr lvl="1"/>
            <a:r>
              <a:rPr lang="nl-BE" dirty="0"/>
              <a:t>Programma’s krijgen geen toegang tot elkaars geheugensegmenten</a:t>
            </a:r>
          </a:p>
          <a:p>
            <a:pPr lvl="1"/>
            <a:r>
              <a:rPr lang="nl-BE" dirty="0"/>
              <a:t>Efficiënt gebruik</a:t>
            </a:r>
          </a:p>
          <a:p>
            <a:pPr lvl="1"/>
            <a:endParaRPr lang="nl-BE" dirty="0"/>
          </a:p>
          <a:p>
            <a:pPr lvl="1"/>
            <a:endParaRPr lang="nl-BE" dirty="0"/>
          </a:p>
          <a:p>
            <a:endParaRPr lang="nl-BE" dirty="0"/>
          </a:p>
        </p:txBody>
      </p:sp>
    </p:spTree>
    <p:extLst>
      <p:ext uri="{BB962C8B-B14F-4D97-AF65-F5344CB8AC3E}">
        <p14:creationId xmlns:p14="http://schemas.microsoft.com/office/powerpoint/2010/main" val="188093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Taken</a:t>
            </a:r>
          </a:p>
        </p:txBody>
      </p:sp>
      <p:sp>
        <p:nvSpPr>
          <p:cNvPr id="3" name="Tijdelijke aanduiding voor inhoud 2"/>
          <p:cNvSpPr>
            <a:spLocks noGrp="1"/>
          </p:cNvSpPr>
          <p:nvPr>
            <p:ph idx="1"/>
          </p:nvPr>
        </p:nvSpPr>
        <p:spPr/>
        <p:txBody>
          <a:bodyPr/>
          <a:lstStyle/>
          <a:p>
            <a:r>
              <a:rPr lang="nl-BE" dirty="0"/>
              <a:t>Procesbeheer</a:t>
            </a:r>
          </a:p>
          <a:p>
            <a:pPr lvl="1"/>
            <a:r>
              <a:rPr lang="nl-BE" dirty="0"/>
              <a:t>Verdelen van processortijd</a:t>
            </a:r>
          </a:p>
          <a:p>
            <a:pPr lvl="1"/>
            <a:r>
              <a:rPr lang="nl-BE" dirty="0"/>
              <a:t>Multiprogrammatie</a:t>
            </a:r>
          </a:p>
          <a:p>
            <a:pPr lvl="1"/>
            <a:r>
              <a:rPr lang="nl-BE" dirty="0"/>
              <a:t>Multitasking</a:t>
            </a:r>
          </a:p>
          <a:p>
            <a:endParaRPr lang="nl-BE" dirty="0"/>
          </a:p>
          <a:p>
            <a:r>
              <a:rPr lang="nl-BE" dirty="0"/>
              <a:t>Communicatie</a:t>
            </a:r>
          </a:p>
          <a:p>
            <a:pPr lvl="1"/>
            <a:r>
              <a:rPr lang="nl-BE" dirty="0"/>
              <a:t>Tussen processen</a:t>
            </a:r>
          </a:p>
          <a:p>
            <a:pPr lvl="1"/>
            <a:r>
              <a:rPr lang="nl-BE" dirty="0"/>
              <a:t>Tussen computers via netwerken</a:t>
            </a:r>
          </a:p>
        </p:txBody>
      </p:sp>
    </p:spTree>
    <p:extLst>
      <p:ext uri="{BB962C8B-B14F-4D97-AF65-F5344CB8AC3E}">
        <p14:creationId xmlns:p14="http://schemas.microsoft.com/office/powerpoint/2010/main" val="224799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Taken</a:t>
            </a:r>
          </a:p>
        </p:txBody>
      </p:sp>
      <p:sp>
        <p:nvSpPr>
          <p:cNvPr id="3" name="Tijdelijke aanduiding voor inhoud 2"/>
          <p:cNvSpPr>
            <a:spLocks noGrp="1"/>
          </p:cNvSpPr>
          <p:nvPr>
            <p:ph idx="1"/>
          </p:nvPr>
        </p:nvSpPr>
        <p:spPr/>
        <p:txBody>
          <a:bodyPr/>
          <a:lstStyle/>
          <a:p>
            <a:r>
              <a:rPr lang="nl-BE" dirty="0"/>
              <a:t>Gebruikersinterface</a:t>
            </a:r>
          </a:p>
          <a:p>
            <a:pPr lvl="1"/>
            <a:r>
              <a:rPr lang="nl-BE" dirty="0"/>
              <a:t>Gebruiksvriendelijkheid</a:t>
            </a:r>
          </a:p>
          <a:p>
            <a:pPr lvl="1"/>
            <a:r>
              <a:rPr lang="nl-BE" dirty="0" err="1"/>
              <a:t>Commandline</a:t>
            </a:r>
            <a:endParaRPr lang="nl-BE" dirty="0"/>
          </a:p>
          <a:p>
            <a:pPr lvl="1"/>
            <a:r>
              <a:rPr lang="nl-BE" dirty="0" err="1"/>
              <a:t>Tekstgebaseerd</a:t>
            </a:r>
            <a:endParaRPr lang="nl-BE" dirty="0"/>
          </a:p>
          <a:p>
            <a:pPr lvl="1"/>
            <a:r>
              <a:rPr lang="nl-BE" dirty="0"/>
              <a:t>Grafisch</a:t>
            </a:r>
          </a:p>
          <a:p>
            <a:endParaRPr lang="nl-BE" dirty="0"/>
          </a:p>
          <a:p>
            <a:r>
              <a:rPr lang="nl-BE" dirty="0"/>
              <a:t>Veiligheid</a:t>
            </a:r>
          </a:p>
          <a:p>
            <a:pPr lvl="1"/>
            <a:r>
              <a:rPr lang="nl-BE" dirty="0"/>
              <a:t>Onderdelen beschermen tegen onrechtmatig gebruik</a:t>
            </a:r>
          </a:p>
          <a:p>
            <a:pPr lvl="1"/>
            <a:r>
              <a:rPr lang="nl-BE" dirty="0"/>
              <a:t>Toegangscontrole</a:t>
            </a:r>
          </a:p>
          <a:p>
            <a:pPr lvl="1"/>
            <a:endParaRPr lang="nl-BE" dirty="0"/>
          </a:p>
        </p:txBody>
      </p:sp>
    </p:spTree>
    <p:extLst>
      <p:ext uri="{BB962C8B-B14F-4D97-AF65-F5344CB8AC3E}">
        <p14:creationId xmlns:p14="http://schemas.microsoft.com/office/powerpoint/2010/main" val="11946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a:t>Hoofdstuk 1:</a:t>
            </a:r>
            <a:br>
              <a:rPr lang="nl-BE" dirty="0"/>
            </a:br>
            <a:r>
              <a:rPr lang="nl-BE" dirty="0"/>
              <a:t>Inleiding</a:t>
            </a:r>
          </a:p>
        </p:txBody>
      </p:sp>
      <p:sp>
        <p:nvSpPr>
          <p:cNvPr id="3" name="Ondertitel 2"/>
          <p:cNvSpPr>
            <a:spLocks noGrp="1"/>
          </p:cNvSpPr>
          <p:nvPr>
            <p:ph type="subTitle" idx="1"/>
          </p:nvPr>
        </p:nvSpPr>
        <p:spPr/>
        <p:txBody>
          <a:bodyPr/>
          <a:lstStyle/>
          <a:p>
            <a:endParaRPr lang="nl-BE"/>
          </a:p>
        </p:txBody>
      </p:sp>
    </p:spTree>
    <p:extLst>
      <p:ext uri="{BB962C8B-B14F-4D97-AF65-F5344CB8AC3E}">
        <p14:creationId xmlns:p14="http://schemas.microsoft.com/office/powerpoint/2010/main" val="162617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1838677" y="1491456"/>
            <a:ext cx="9948333" cy="4750153"/>
          </a:xfrm>
        </p:spPr>
        <p:txBody>
          <a:bodyPr/>
          <a:lstStyle/>
          <a:p>
            <a:pPr marL="0" indent="0">
              <a:spcBef>
                <a:spcPct val="50000"/>
              </a:spcBef>
              <a:buNone/>
              <a:tabLst>
                <a:tab pos="666750" algn="l"/>
                <a:tab pos="3048000" algn="l"/>
              </a:tabLst>
            </a:pPr>
            <a:r>
              <a:rPr lang="en-US" altLang="en-US" sz="3600" u="sng" dirty="0"/>
              <a:t>H1: </a:t>
            </a:r>
            <a:r>
              <a:rPr lang="nl-BE" altLang="en-US" sz="3600" u="sng" dirty="0"/>
              <a:t>Inleiding</a:t>
            </a:r>
            <a:endParaRPr lang="nl-NL" altLang="en-US" sz="3600" u="sng" dirty="0"/>
          </a:p>
          <a:p>
            <a:pPr>
              <a:spcBef>
                <a:spcPct val="50000"/>
              </a:spcBef>
              <a:tabLst>
                <a:tab pos="666750" algn="l"/>
                <a:tab pos="3048000" algn="l"/>
              </a:tabLst>
            </a:pPr>
            <a:r>
              <a:rPr lang="nl-NL" altLang="en-US" dirty="0">
                <a:solidFill>
                  <a:srgbClr val="E00049"/>
                </a:solidFill>
              </a:rPr>
              <a:t>Situering</a:t>
            </a:r>
          </a:p>
          <a:p>
            <a:pPr>
              <a:spcBef>
                <a:spcPct val="50000"/>
              </a:spcBef>
              <a:tabLst>
                <a:tab pos="666750" algn="l"/>
                <a:tab pos="3048000" algn="l"/>
              </a:tabLst>
            </a:pPr>
            <a:r>
              <a:rPr lang="nl-NL" altLang="en-US" dirty="0">
                <a:solidFill>
                  <a:schemeClr val="bg1">
                    <a:lumMod val="75000"/>
                  </a:schemeClr>
                </a:solidFill>
              </a:rPr>
              <a:t>Evolutie</a:t>
            </a:r>
          </a:p>
          <a:p>
            <a:pPr>
              <a:spcBef>
                <a:spcPct val="50000"/>
              </a:spcBef>
              <a:tabLst>
                <a:tab pos="666750" algn="l"/>
                <a:tab pos="3048000" algn="l"/>
              </a:tabLst>
            </a:pPr>
            <a:r>
              <a:rPr lang="nl-NL" altLang="en-US" dirty="0">
                <a:solidFill>
                  <a:schemeClr val="bg1">
                    <a:lumMod val="75000"/>
                  </a:schemeClr>
                </a:solidFill>
              </a:rPr>
              <a:t>Functies van een besturingssysteem</a:t>
            </a:r>
          </a:p>
          <a:p>
            <a:pPr>
              <a:spcBef>
                <a:spcPct val="50000"/>
              </a:spcBef>
              <a:tabLst>
                <a:tab pos="666750" algn="l"/>
                <a:tab pos="3048000" algn="l"/>
              </a:tabLst>
            </a:pPr>
            <a:r>
              <a:rPr lang="nl-NL" altLang="en-US" dirty="0">
                <a:solidFill>
                  <a:schemeClr val="bg1">
                    <a:lumMod val="75000"/>
                  </a:schemeClr>
                </a:solidFill>
              </a:rPr>
              <a:t>Taken van een besturingssysteem</a:t>
            </a:r>
          </a:p>
          <a:p>
            <a:endParaRPr lang="nl-BE" dirty="0"/>
          </a:p>
        </p:txBody>
      </p:sp>
    </p:spTree>
    <p:extLst>
      <p:ext uri="{BB962C8B-B14F-4D97-AF65-F5344CB8AC3E}">
        <p14:creationId xmlns:p14="http://schemas.microsoft.com/office/powerpoint/2010/main" val="4151634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sz="4400" dirty="0"/>
              <a:t>Waarom gebruiken we computers?</a:t>
            </a:r>
          </a:p>
        </p:txBody>
      </p:sp>
      <p:pic>
        <p:nvPicPr>
          <p:cNvPr id="4" name="Afbeelding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8593" y="2122518"/>
            <a:ext cx="3657607" cy="935738"/>
          </a:xfrm>
          <a:prstGeom prst="rect">
            <a:avLst/>
          </a:prstGeom>
          <a:effectLst>
            <a:outerShdw blurRad="50800" dist="76200" dir="2700000" algn="tl" rotWithShape="0">
              <a:prstClr val="black">
                <a:alpha val="40000"/>
              </a:prstClr>
            </a:outerShdw>
          </a:effectLst>
        </p:spPr>
      </p:pic>
      <p:pic>
        <p:nvPicPr>
          <p:cNvPr id="5" name="Afbeelding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2738" y="3682386"/>
            <a:ext cx="3012372" cy="1883518"/>
          </a:xfrm>
          <a:prstGeom prst="rect">
            <a:avLst/>
          </a:prstGeom>
        </p:spPr>
      </p:pic>
      <p:pic>
        <p:nvPicPr>
          <p:cNvPr id="7" name="Afbeelding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978" y="3058256"/>
            <a:ext cx="1954182" cy="1954182"/>
          </a:xfrm>
          <a:prstGeom prst="rect">
            <a:avLst/>
          </a:prstGeom>
          <a:effectLst>
            <a:outerShdw blurRad="50800" dist="76200" dir="2700000" algn="tl" rotWithShape="0">
              <a:prstClr val="black">
                <a:alpha val="40000"/>
              </a:prstClr>
            </a:outerShdw>
          </a:effectLst>
        </p:spPr>
      </p:pic>
      <p:pic>
        <p:nvPicPr>
          <p:cNvPr id="9" name="Afbeelding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5616" y="1646238"/>
            <a:ext cx="2143125" cy="2143125"/>
          </a:xfrm>
          <a:prstGeom prst="rect">
            <a:avLst/>
          </a:prstGeom>
        </p:spPr>
      </p:pic>
      <p:pic>
        <p:nvPicPr>
          <p:cNvPr id="10" name="Picture 9">
            <a:extLst>
              <a:ext uri="{FF2B5EF4-FFF2-40B4-BE49-F238E27FC236}">
                <a16:creationId xmlns:a16="http://schemas.microsoft.com/office/drawing/2014/main" id="{C15F538E-D3A9-4649-94DF-2C33B841301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59" y="4133088"/>
            <a:ext cx="4535879" cy="255143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18164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Situering</a:t>
            </a:r>
          </a:p>
        </p:txBody>
      </p:sp>
      <p:sp>
        <p:nvSpPr>
          <p:cNvPr id="3" name="Tijdelijke aanduiding voor inhoud 2"/>
          <p:cNvSpPr>
            <a:spLocks noGrp="1"/>
          </p:cNvSpPr>
          <p:nvPr>
            <p:ph idx="1"/>
          </p:nvPr>
        </p:nvSpPr>
        <p:spPr/>
        <p:txBody>
          <a:bodyPr/>
          <a:lstStyle/>
          <a:p>
            <a:r>
              <a:rPr lang="nl-BE" dirty="0"/>
              <a:t>Doel van een computersysteem = toepassingssoftware schrijven en gebruiken</a:t>
            </a:r>
          </a:p>
          <a:p>
            <a:r>
              <a:rPr lang="nl-BE" dirty="0"/>
              <a:t>Maar… </a:t>
            </a:r>
          </a:p>
        </p:txBody>
      </p:sp>
      <p:sp>
        <p:nvSpPr>
          <p:cNvPr id="7" name="Tekstvak 6"/>
          <p:cNvSpPr txBox="1"/>
          <p:nvPr/>
        </p:nvSpPr>
        <p:spPr>
          <a:xfrm>
            <a:off x="8072684" y="3946702"/>
            <a:ext cx="4119316" cy="1815882"/>
          </a:xfrm>
          <a:prstGeom prst="rect">
            <a:avLst/>
          </a:prstGeom>
          <a:noFill/>
        </p:spPr>
        <p:txBody>
          <a:bodyPr wrap="square" rtlCol="0">
            <a:spAutoFit/>
          </a:bodyPr>
          <a:lstStyle/>
          <a:p>
            <a:r>
              <a:rPr lang="nl-BE" sz="2800" dirty="0">
                <a:solidFill>
                  <a:srgbClr val="002757"/>
                </a:solidFill>
                <a:effectLst>
                  <a:outerShdw blurRad="38100" dist="38100" dir="2700000" algn="tl">
                    <a:srgbClr val="000000">
                      <a:alpha val="43137"/>
                    </a:srgbClr>
                  </a:outerShdw>
                </a:effectLst>
              </a:rPr>
              <a:t>Toepassingssoftware is slechts een klein deel van het hele computersysteem!</a:t>
            </a:r>
          </a:p>
        </p:txBody>
      </p:sp>
      <p:pic>
        <p:nvPicPr>
          <p:cNvPr id="5" name="Picture 4">
            <a:extLst>
              <a:ext uri="{FF2B5EF4-FFF2-40B4-BE49-F238E27FC236}">
                <a16:creationId xmlns:a16="http://schemas.microsoft.com/office/drawing/2014/main" id="{CB4F7AB7-76E5-4694-8FD8-9F4899D7E813}"/>
              </a:ext>
            </a:extLst>
          </p:cNvPr>
          <p:cNvPicPr>
            <a:picLocks noChangeAspect="1"/>
          </p:cNvPicPr>
          <p:nvPr/>
        </p:nvPicPr>
        <p:blipFill>
          <a:blip r:embed="rId3"/>
          <a:stretch>
            <a:fillRect/>
          </a:stretch>
        </p:blipFill>
        <p:spPr>
          <a:xfrm>
            <a:off x="4561166" y="2633472"/>
            <a:ext cx="2412658" cy="412611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62610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Situering</a:t>
            </a:r>
          </a:p>
        </p:txBody>
      </p:sp>
      <p:sp>
        <p:nvSpPr>
          <p:cNvPr id="3" name="Tijdelijke aanduiding voor inhoud 2"/>
          <p:cNvSpPr>
            <a:spLocks noGrp="1"/>
          </p:cNvSpPr>
          <p:nvPr>
            <p:ph idx="1"/>
          </p:nvPr>
        </p:nvSpPr>
        <p:spPr>
          <a:xfrm>
            <a:off x="248992" y="1739900"/>
            <a:ext cx="9948333" cy="4242154"/>
          </a:xfrm>
        </p:spPr>
        <p:txBody>
          <a:bodyPr/>
          <a:lstStyle/>
          <a:p>
            <a:r>
              <a:rPr lang="nl-BE" dirty="0"/>
              <a:t>Software onderverdeeld in toepassingen en</a:t>
            </a:r>
            <a:br>
              <a:rPr lang="nl-BE" dirty="0"/>
            </a:br>
            <a:r>
              <a:rPr lang="nl-BE" dirty="0"/>
              <a:t>systeemsoftware</a:t>
            </a:r>
          </a:p>
          <a:p>
            <a:endParaRPr lang="nl-BE" dirty="0"/>
          </a:p>
          <a:p>
            <a:r>
              <a:rPr lang="nl-BE" dirty="0"/>
              <a:t>Systeemsoftware</a:t>
            </a:r>
          </a:p>
          <a:p>
            <a:pPr lvl="1"/>
            <a:r>
              <a:rPr lang="nl-BE" dirty="0"/>
              <a:t>Besturingssysteem </a:t>
            </a:r>
          </a:p>
          <a:p>
            <a:pPr lvl="1"/>
            <a:r>
              <a:rPr lang="nl-BE" dirty="0"/>
              <a:t>Hulpprogramma’s (bv. Verkenner, compilers</a:t>
            </a:r>
            <a:r>
              <a:rPr lang="nl-BE"/>
              <a:t>, …)</a:t>
            </a:r>
            <a:br>
              <a:rPr lang="nl-BE" dirty="0"/>
            </a:br>
            <a:endParaRPr lang="nl-BE" dirty="0"/>
          </a:p>
          <a:p>
            <a:r>
              <a:rPr lang="nl-BE" dirty="0"/>
              <a:t>Hardware: zie cursus computersystemen</a:t>
            </a:r>
            <a:br>
              <a:rPr lang="nl-BE" dirty="0"/>
            </a:br>
            <a:endParaRPr lang="nl-BE" dirty="0"/>
          </a:p>
          <a:p>
            <a:pPr lvl="1"/>
            <a:endParaRPr lang="nl-BE" dirty="0"/>
          </a:p>
          <a:p>
            <a:pPr lvl="1"/>
            <a:endParaRPr lang="nl-BE" dirty="0"/>
          </a:p>
          <a:p>
            <a:endParaRPr lang="nl-BE" dirty="0"/>
          </a:p>
        </p:txBody>
      </p:sp>
      <p:pic>
        <p:nvPicPr>
          <p:cNvPr id="5" name="Picture 4">
            <a:extLst>
              <a:ext uri="{FF2B5EF4-FFF2-40B4-BE49-F238E27FC236}">
                <a16:creationId xmlns:a16="http://schemas.microsoft.com/office/drawing/2014/main" id="{E4F2B1B9-A887-4C0F-813E-4013286BC0E8}"/>
              </a:ext>
            </a:extLst>
          </p:cNvPr>
          <p:cNvPicPr>
            <a:picLocks noChangeAspect="1"/>
          </p:cNvPicPr>
          <p:nvPr/>
        </p:nvPicPr>
        <p:blipFill>
          <a:blip r:embed="rId3"/>
          <a:stretch>
            <a:fillRect/>
          </a:stretch>
        </p:blipFill>
        <p:spPr>
          <a:xfrm>
            <a:off x="9070848" y="1739900"/>
            <a:ext cx="2872160" cy="491195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988654421"/>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ofdstuk1" id="{737DEE3E-602E-476C-993A-5D458A42C05E}" vid="{887AA518-FCB2-4130-A010-15B7009F55A4}"/>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5767CAB4AE024DA6AF3B28388F134E" ma:contentTypeVersion="0" ma:contentTypeDescription="Een nieuw document maken." ma:contentTypeScope="" ma:versionID="d3df60f166dab5a21597c9ef093954eb">
  <xsd:schema xmlns:xsd="http://www.w3.org/2001/XMLSchema" xmlns:xs="http://www.w3.org/2001/XMLSchema" xmlns:p="http://schemas.microsoft.com/office/2006/metadata/properties" targetNamespace="http://schemas.microsoft.com/office/2006/metadata/properties" ma:root="true" ma:fieldsID="c4663c74e03958450e8fecca49b21ad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A45C93-41E4-441B-BFA7-95B9F3E5D910}">
  <ds:schemaRefs>
    <ds:schemaRef ds:uri="http://schemas.microsoft.com/sharepoint/v3/contenttype/forms"/>
  </ds:schemaRefs>
</ds:datastoreItem>
</file>

<file path=customXml/itemProps2.xml><?xml version="1.0" encoding="utf-8"?>
<ds:datastoreItem xmlns:ds="http://schemas.openxmlformats.org/officeDocument/2006/customXml" ds:itemID="{4CCA0CC1-E170-4CD8-AAB5-9E4B57D9F8A0}">
  <ds:schemaRef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B3814D9-8FB9-443F-87B9-338C8C0C01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Hoofdstuk1</Template>
  <TotalTime>3387</TotalTime>
  <Words>1329</Words>
  <Application>Microsoft Office PowerPoint</Application>
  <PresentationFormat>Widescreen</PresentationFormat>
  <Paragraphs>289</Paragraphs>
  <Slides>44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Symbol</vt:lpstr>
      <vt:lpstr>Tahoma</vt:lpstr>
      <vt:lpstr>Wingdings</vt:lpstr>
      <vt:lpstr>Kantoorthema</vt:lpstr>
      <vt:lpstr>PowerPoint Presentation</vt:lpstr>
      <vt:lpstr>Praktisch</vt:lpstr>
      <vt:lpstr>Praktisch</vt:lpstr>
      <vt:lpstr>Neen.</vt:lpstr>
      <vt:lpstr>Hoofdstuk 1: Inleiding</vt:lpstr>
      <vt:lpstr>PowerPoint Presentation</vt:lpstr>
      <vt:lpstr>Waarom gebruiken we computers?</vt:lpstr>
      <vt:lpstr>Situering</vt:lpstr>
      <vt:lpstr>Situering</vt:lpstr>
      <vt:lpstr>Besturingssysteem</vt:lpstr>
      <vt:lpstr>PowerPoint Presentation</vt:lpstr>
      <vt:lpstr>ENIAC (˚1946)</vt:lpstr>
      <vt:lpstr>Ponskaarten</vt:lpstr>
      <vt:lpstr>Planningsproblemen</vt:lpstr>
      <vt:lpstr>Menselijke operator</vt:lpstr>
      <vt:lpstr>Programmeren in 1950-1975</vt:lpstr>
      <vt:lpstr>Programmeren in 1950-1975</vt:lpstr>
      <vt:lpstr>Programmeren in 1950-1975</vt:lpstr>
      <vt:lpstr>Programmeren in 1950-1975</vt:lpstr>
      <vt:lpstr>Programmeren in 1950-1975</vt:lpstr>
      <vt:lpstr>Programmeren in 1950-1975</vt:lpstr>
      <vt:lpstr>Menselijke operator</vt:lpstr>
      <vt:lpstr>Krachtigere computers</vt:lpstr>
      <vt:lpstr>Eerste besturingssystemen</vt:lpstr>
      <vt:lpstr>Eerste échte besturingssysteem</vt:lpstr>
      <vt:lpstr>Batch-besturingssystemen</vt:lpstr>
      <vt:lpstr>Multiprogrammatie</vt:lpstr>
      <vt:lpstr>Time Sharing</vt:lpstr>
      <vt:lpstr>Soorten computers</vt:lpstr>
      <vt:lpstr>PowerPoint Presentation</vt:lpstr>
      <vt:lpstr>Besturingssystemen</vt:lpstr>
      <vt:lpstr>PowerPoint Presentation</vt:lpstr>
      <vt:lpstr>UNIX</vt:lpstr>
      <vt:lpstr>Personal Computer</vt:lpstr>
      <vt:lpstr>GUI</vt:lpstr>
      <vt:lpstr>Onderlinge communicatie</vt:lpstr>
      <vt:lpstr>PowerPoint Presentation</vt:lpstr>
      <vt:lpstr>Voornaamste functies</vt:lpstr>
      <vt:lpstr>Voornaamste functies</vt:lpstr>
      <vt:lpstr>PowerPoint Presentation</vt:lpstr>
      <vt:lpstr>Taken</vt:lpstr>
      <vt:lpstr>Taken</vt:lpstr>
      <vt:lpstr>Taken</vt:lpstr>
      <vt:lpstr>Taken</vt:lpstr>
    </vt:vector>
  </TitlesOfParts>
  <Company>UC Leuven-Limburg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Arne Walschap</dc:creator>
  <cp:keywords>AC 2016-2017</cp:keywords>
  <cp:lastModifiedBy>Tiebe Van Nieuwenhove</cp:lastModifiedBy>
  <cp:revision>32</cp:revision>
  <cp:lastPrinted>2015-09-25T11:14:55Z</cp:lastPrinted>
  <dcterms:created xsi:type="dcterms:W3CDTF">2018-02-08T16:07:06Z</dcterms:created>
  <dcterms:modified xsi:type="dcterms:W3CDTF">2019-09-17T22:00:25Z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0x0101007C5767CAB4AE024DA6AF3B28388F134E</vt:lpwstr>
  </property>
</Properties>
</file>